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embeddedFontLst>
    <p:embeddedFont>
      <p:font typeface="Bebas Neue"/>
      <p:regular r:id="rId15"/>
    </p:embeddedFont>
    <p:embeddedFont>
      <p:font typeface="Jost"/>
      <p:regular r:id="rId16"/>
      <p:bold r:id="rId17"/>
      <p:italic r:id="rId18"/>
      <p:boldItalic r:id="rId19"/>
    </p:embeddedFont>
    <p:embeddedFont>
      <p:font typeface="Rubik Black"/>
      <p:bold r:id="rId20"/>
      <p:boldItalic r:id="rId21"/>
    </p:embeddedFont>
    <p:embeddedFont>
      <p:font typeface="Karla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6" roundtripDataSignature="AMtx7mhWaaD/8ZSt4hoesh+it1FAYlaZ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ubikBlack-bold.fntdata"/><Relationship Id="rId22" Type="http://schemas.openxmlformats.org/officeDocument/2006/relationships/font" Target="fonts/Karla-regular.fntdata"/><Relationship Id="rId21" Type="http://schemas.openxmlformats.org/officeDocument/2006/relationships/font" Target="fonts/RubikBlack-boldItalic.fntdata"/><Relationship Id="rId24" Type="http://schemas.openxmlformats.org/officeDocument/2006/relationships/font" Target="fonts/Karla-italic.fntdata"/><Relationship Id="rId23" Type="http://schemas.openxmlformats.org/officeDocument/2006/relationships/font" Target="fonts/Karla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customschemas.google.com/relationships/presentationmetadata" Target="metadata"/><Relationship Id="rId25" Type="http://schemas.openxmlformats.org/officeDocument/2006/relationships/font" Target="fonts/Karla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font" Target="fonts/BebasNeue-regular.fntdata"/><Relationship Id="rId14" Type="http://schemas.openxmlformats.org/officeDocument/2006/relationships/slide" Target="slides/slide10.xml"/><Relationship Id="rId17" Type="http://schemas.openxmlformats.org/officeDocument/2006/relationships/font" Target="fonts/Jost-bold.fntdata"/><Relationship Id="rId16" Type="http://schemas.openxmlformats.org/officeDocument/2006/relationships/font" Target="fonts/Jost-regular.fntdata"/><Relationship Id="rId19" Type="http://schemas.openxmlformats.org/officeDocument/2006/relationships/font" Target="fonts/Jost-boldItalic.fntdata"/><Relationship Id="rId18" Type="http://schemas.openxmlformats.org/officeDocument/2006/relationships/font" Target="fonts/Jos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7" name="Google Shape;21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6"/>
          <p:cNvPicPr preferRelativeResize="0"/>
          <p:nvPr/>
        </p:nvPicPr>
        <p:blipFill rotWithShape="1">
          <a:blip r:embed="rId2">
            <a:alphaModFix amt="20000"/>
          </a:blip>
          <a:srcRect b="0" l="0" r="0" t="0"/>
          <a:stretch/>
        </p:blipFill>
        <p:spPr>
          <a:xfrm>
            <a:off x="-91387" y="1031845"/>
            <a:ext cx="9326879" cy="41691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oogle Shape;10;p26"/>
          <p:cNvGrpSpPr/>
          <p:nvPr/>
        </p:nvGrpSpPr>
        <p:grpSpPr>
          <a:xfrm>
            <a:off x="1371300" y="742950"/>
            <a:ext cx="6492300" cy="3749100"/>
            <a:chOff x="1371300" y="742950"/>
            <a:chExt cx="6492300" cy="3749100"/>
          </a:xfrm>
        </p:grpSpPr>
        <p:sp>
          <p:nvSpPr>
            <p:cNvPr id="11" name="Google Shape;11;p26"/>
            <p:cNvSpPr/>
            <p:nvPr/>
          </p:nvSpPr>
          <p:spPr>
            <a:xfrm>
              <a:off x="1462800" y="834450"/>
              <a:ext cx="6400800" cy="3657600"/>
            </a:xfrm>
            <a:prstGeom prst="roundRect">
              <a:avLst>
                <a:gd fmla="val 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2;p26"/>
            <p:cNvGrpSpPr/>
            <p:nvPr/>
          </p:nvGrpSpPr>
          <p:grpSpPr>
            <a:xfrm>
              <a:off x="1371300" y="742950"/>
              <a:ext cx="6401400" cy="3657600"/>
              <a:chOff x="1371300" y="742950"/>
              <a:chExt cx="6401400" cy="3657600"/>
            </a:xfrm>
          </p:grpSpPr>
          <p:sp>
            <p:nvSpPr>
              <p:cNvPr id="13" name="Google Shape;13;p26"/>
              <p:cNvSpPr/>
              <p:nvPr/>
            </p:nvSpPr>
            <p:spPr>
              <a:xfrm>
                <a:off x="1371300" y="742950"/>
                <a:ext cx="6400800" cy="3657600"/>
              </a:xfrm>
              <a:prstGeom prst="roundRect">
                <a:avLst>
                  <a:gd fmla="val 0" name="adj"/>
                </a:avLst>
              </a:prstGeom>
              <a:solidFill>
                <a:schemeClr val="lt1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4" name="Google Shape;14;p26"/>
              <p:cNvCxnSpPr/>
              <p:nvPr/>
            </p:nvCxnSpPr>
            <p:spPr>
              <a:xfrm>
                <a:off x="1371300" y="1108650"/>
                <a:ext cx="6401400" cy="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15" name="Google Shape;15;p26"/>
              <p:cNvGrpSpPr/>
              <p:nvPr/>
            </p:nvGrpSpPr>
            <p:grpSpPr>
              <a:xfrm>
                <a:off x="7498200" y="834288"/>
                <a:ext cx="183000" cy="183000"/>
                <a:chOff x="8225400" y="367488"/>
                <a:chExt cx="183000" cy="183000"/>
              </a:xfrm>
            </p:grpSpPr>
            <p:cxnSp>
              <p:nvCxnSpPr>
                <p:cNvPr id="16" name="Google Shape;16;p26"/>
                <p:cNvCxnSpPr/>
                <p:nvPr/>
              </p:nvCxnSpPr>
              <p:spPr>
                <a:xfrm>
                  <a:off x="8225400" y="367488"/>
                  <a:ext cx="183000" cy="18300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17" name="Google Shape;17;p26"/>
                <p:cNvCxnSpPr/>
                <p:nvPr/>
              </p:nvCxnSpPr>
              <p:spPr>
                <a:xfrm rot="5400000">
                  <a:off x="8225400" y="367488"/>
                  <a:ext cx="183000" cy="18300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</p:grpSp>
          <p:sp>
            <p:nvSpPr>
              <p:cNvPr id="18" name="Google Shape;18;p26"/>
              <p:cNvSpPr/>
              <p:nvPr/>
            </p:nvSpPr>
            <p:spPr>
              <a:xfrm>
                <a:off x="7177950" y="834288"/>
                <a:ext cx="183000" cy="183000"/>
              </a:xfrm>
              <a:prstGeom prst="rect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9" name="Google Shape;19;p26"/>
              <p:cNvCxnSpPr/>
              <p:nvPr/>
            </p:nvCxnSpPr>
            <p:spPr>
              <a:xfrm>
                <a:off x="6827699" y="1017288"/>
                <a:ext cx="208500" cy="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20" name="Google Shape;20;p26"/>
          <p:cNvSpPr txBox="1"/>
          <p:nvPr>
            <p:ph type="title"/>
          </p:nvPr>
        </p:nvSpPr>
        <p:spPr>
          <a:xfrm>
            <a:off x="1828800" y="211455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b="0" i="0" sz="5000"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21" name="Google Shape;21;p26"/>
          <p:cNvSpPr txBox="1"/>
          <p:nvPr>
            <p:ph idx="2" type="title"/>
          </p:nvPr>
        </p:nvSpPr>
        <p:spPr>
          <a:xfrm>
            <a:off x="947550" y="679350"/>
            <a:ext cx="13683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b="0" i="0" sz="7000"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22" name="Google Shape;22;p26"/>
          <p:cNvSpPr txBox="1"/>
          <p:nvPr>
            <p:ph idx="1" type="subTitle"/>
          </p:nvPr>
        </p:nvSpPr>
        <p:spPr>
          <a:xfrm>
            <a:off x="2286000" y="3952891"/>
            <a:ext cx="457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27"/>
          <p:cNvPicPr preferRelativeResize="0"/>
          <p:nvPr/>
        </p:nvPicPr>
        <p:blipFill rotWithShape="1">
          <a:blip r:embed="rId2">
            <a:alphaModFix amt="20000"/>
          </a:blip>
          <a:srcRect b="0" l="0" r="0" t="0"/>
          <a:stretch/>
        </p:blipFill>
        <p:spPr>
          <a:xfrm>
            <a:off x="-91387" y="1031845"/>
            <a:ext cx="9326879" cy="41691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" name="Google Shape;25;p27"/>
          <p:cNvGrpSpPr/>
          <p:nvPr/>
        </p:nvGrpSpPr>
        <p:grpSpPr>
          <a:xfrm>
            <a:off x="274200" y="274200"/>
            <a:ext cx="8687100" cy="4686600"/>
            <a:chOff x="274200" y="274200"/>
            <a:chExt cx="8687100" cy="4686600"/>
          </a:xfrm>
        </p:grpSpPr>
        <p:sp>
          <p:nvSpPr>
            <p:cNvPr id="26" name="Google Shape;26;p27"/>
            <p:cNvSpPr/>
            <p:nvPr/>
          </p:nvSpPr>
          <p:spPr>
            <a:xfrm>
              <a:off x="365700" y="365700"/>
              <a:ext cx="8595600" cy="4595100"/>
            </a:xfrm>
            <a:prstGeom prst="roundRect">
              <a:avLst>
                <a:gd fmla="val 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7" name="Google Shape;27;p27"/>
            <p:cNvGrpSpPr/>
            <p:nvPr/>
          </p:nvGrpSpPr>
          <p:grpSpPr>
            <a:xfrm>
              <a:off x="274200" y="274200"/>
              <a:ext cx="8595900" cy="4595100"/>
              <a:chOff x="274200" y="274200"/>
              <a:chExt cx="8595900" cy="4595100"/>
            </a:xfrm>
          </p:grpSpPr>
          <p:grpSp>
            <p:nvGrpSpPr>
              <p:cNvPr id="28" name="Google Shape;28;p27"/>
              <p:cNvGrpSpPr/>
              <p:nvPr/>
            </p:nvGrpSpPr>
            <p:grpSpPr>
              <a:xfrm>
                <a:off x="274200" y="274200"/>
                <a:ext cx="8595900" cy="4595100"/>
                <a:chOff x="274200" y="274200"/>
                <a:chExt cx="8595900" cy="4595100"/>
              </a:xfrm>
            </p:grpSpPr>
            <p:sp>
              <p:nvSpPr>
                <p:cNvPr id="29" name="Google Shape;29;p27"/>
                <p:cNvSpPr/>
                <p:nvPr/>
              </p:nvSpPr>
              <p:spPr>
                <a:xfrm>
                  <a:off x="274200" y="274200"/>
                  <a:ext cx="8595600" cy="4595100"/>
                </a:xfrm>
                <a:prstGeom prst="roundRect">
                  <a:avLst>
                    <a:gd fmla="val 0" name="adj"/>
                  </a:avLst>
                </a:prstGeom>
                <a:solidFill>
                  <a:schemeClr val="lt1"/>
                </a:solidFill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30" name="Google Shape;30;p27"/>
                <p:cNvCxnSpPr/>
                <p:nvPr/>
              </p:nvCxnSpPr>
              <p:spPr>
                <a:xfrm>
                  <a:off x="274200" y="639909"/>
                  <a:ext cx="8595900" cy="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31" name="Google Shape;31;p27"/>
              <p:cNvGrpSpPr/>
              <p:nvPr/>
            </p:nvGrpSpPr>
            <p:grpSpPr>
              <a:xfrm>
                <a:off x="8595300" y="365550"/>
                <a:ext cx="183000" cy="183000"/>
                <a:chOff x="8225400" y="367488"/>
                <a:chExt cx="183000" cy="183000"/>
              </a:xfrm>
            </p:grpSpPr>
            <p:cxnSp>
              <p:nvCxnSpPr>
                <p:cNvPr id="32" name="Google Shape;32;p27"/>
                <p:cNvCxnSpPr/>
                <p:nvPr/>
              </p:nvCxnSpPr>
              <p:spPr>
                <a:xfrm>
                  <a:off x="8225400" y="367488"/>
                  <a:ext cx="183000" cy="18300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33" name="Google Shape;33;p27"/>
                <p:cNvCxnSpPr/>
                <p:nvPr/>
              </p:nvCxnSpPr>
              <p:spPr>
                <a:xfrm rot="5400000">
                  <a:off x="8225400" y="367488"/>
                  <a:ext cx="183000" cy="18300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</p:grpSp>
          <p:sp>
            <p:nvSpPr>
              <p:cNvPr id="34" name="Google Shape;34;p27"/>
              <p:cNvSpPr/>
              <p:nvPr/>
            </p:nvSpPr>
            <p:spPr>
              <a:xfrm>
                <a:off x="8275200" y="365550"/>
                <a:ext cx="183000" cy="183000"/>
              </a:xfrm>
              <a:prstGeom prst="rect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35" name="Google Shape;35;p27"/>
              <p:cNvCxnSpPr/>
              <p:nvPr/>
            </p:nvCxnSpPr>
            <p:spPr>
              <a:xfrm>
                <a:off x="7925099" y="548550"/>
                <a:ext cx="213000" cy="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36" name="Google Shape;36;p27"/>
          <p:cNvSpPr txBox="1"/>
          <p:nvPr>
            <p:ph type="title"/>
          </p:nvPr>
        </p:nvSpPr>
        <p:spPr>
          <a:xfrm>
            <a:off x="715125" y="731525"/>
            <a:ext cx="7713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b="0" i="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28"/>
          <p:cNvPicPr preferRelativeResize="0"/>
          <p:nvPr/>
        </p:nvPicPr>
        <p:blipFill rotWithShape="1">
          <a:blip r:embed="rId2">
            <a:alphaModFix amt="20000"/>
          </a:blip>
          <a:srcRect b="0" l="0" r="0" t="0"/>
          <a:stretch/>
        </p:blipFill>
        <p:spPr>
          <a:xfrm>
            <a:off x="-91387" y="1031845"/>
            <a:ext cx="9326879" cy="41691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9" name="Google Shape;39;p28"/>
          <p:cNvGrpSpPr/>
          <p:nvPr/>
        </p:nvGrpSpPr>
        <p:grpSpPr>
          <a:xfrm>
            <a:off x="274200" y="274200"/>
            <a:ext cx="8687100" cy="4686600"/>
            <a:chOff x="274200" y="274200"/>
            <a:chExt cx="8687100" cy="4686600"/>
          </a:xfrm>
        </p:grpSpPr>
        <p:sp>
          <p:nvSpPr>
            <p:cNvPr id="40" name="Google Shape;40;p28"/>
            <p:cNvSpPr/>
            <p:nvPr/>
          </p:nvSpPr>
          <p:spPr>
            <a:xfrm>
              <a:off x="365700" y="365700"/>
              <a:ext cx="8595600" cy="4595100"/>
            </a:xfrm>
            <a:prstGeom prst="roundRect">
              <a:avLst>
                <a:gd fmla="val 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1" name="Google Shape;41;p28"/>
            <p:cNvGrpSpPr/>
            <p:nvPr/>
          </p:nvGrpSpPr>
          <p:grpSpPr>
            <a:xfrm>
              <a:off x="274200" y="274200"/>
              <a:ext cx="8595900" cy="4595100"/>
              <a:chOff x="274200" y="274200"/>
              <a:chExt cx="8595900" cy="4595100"/>
            </a:xfrm>
          </p:grpSpPr>
          <p:grpSp>
            <p:nvGrpSpPr>
              <p:cNvPr id="42" name="Google Shape;42;p28"/>
              <p:cNvGrpSpPr/>
              <p:nvPr/>
            </p:nvGrpSpPr>
            <p:grpSpPr>
              <a:xfrm>
                <a:off x="274200" y="274200"/>
                <a:ext cx="8595900" cy="4595100"/>
                <a:chOff x="274200" y="274200"/>
                <a:chExt cx="8595900" cy="4595100"/>
              </a:xfrm>
            </p:grpSpPr>
            <p:sp>
              <p:nvSpPr>
                <p:cNvPr id="43" name="Google Shape;43;p28"/>
                <p:cNvSpPr/>
                <p:nvPr/>
              </p:nvSpPr>
              <p:spPr>
                <a:xfrm>
                  <a:off x="274200" y="274200"/>
                  <a:ext cx="8595600" cy="4595100"/>
                </a:xfrm>
                <a:prstGeom prst="roundRect">
                  <a:avLst>
                    <a:gd fmla="val 0" name="adj"/>
                  </a:avLst>
                </a:prstGeom>
                <a:solidFill>
                  <a:schemeClr val="lt1"/>
                </a:solidFill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t/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44" name="Google Shape;44;p28"/>
                <p:cNvCxnSpPr/>
                <p:nvPr/>
              </p:nvCxnSpPr>
              <p:spPr>
                <a:xfrm>
                  <a:off x="274200" y="639909"/>
                  <a:ext cx="8595900" cy="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</p:grpSp>
          <p:grpSp>
            <p:nvGrpSpPr>
              <p:cNvPr id="45" name="Google Shape;45;p28"/>
              <p:cNvGrpSpPr/>
              <p:nvPr/>
            </p:nvGrpSpPr>
            <p:grpSpPr>
              <a:xfrm>
                <a:off x="8595300" y="365550"/>
                <a:ext cx="183000" cy="183000"/>
                <a:chOff x="8225400" y="367488"/>
                <a:chExt cx="183000" cy="183000"/>
              </a:xfrm>
            </p:grpSpPr>
            <p:cxnSp>
              <p:nvCxnSpPr>
                <p:cNvPr id="46" name="Google Shape;46;p28"/>
                <p:cNvCxnSpPr/>
                <p:nvPr/>
              </p:nvCxnSpPr>
              <p:spPr>
                <a:xfrm>
                  <a:off x="8225400" y="367488"/>
                  <a:ext cx="183000" cy="18300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47" name="Google Shape;47;p28"/>
                <p:cNvCxnSpPr/>
                <p:nvPr/>
              </p:nvCxnSpPr>
              <p:spPr>
                <a:xfrm rot="5400000">
                  <a:off x="8225400" y="367488"/>
                  <a:ext cx="183000" cy="18300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</p:grpSp>
          <p:sp>
            <p:nvSpPr>
              <p:cNvPr id="48" name="Google Shape;48;p28"/>
              <p:cNvSpPr/>
              <p:nvPr/>
            </p:nvSpPr>
            <p:spPr>
              <a:xfrm>
                <a:off x="8275200" y="365550"/>
                <a:ext cx="183000" cy="183000"/>
              </a:xfrm>
              <a:prstGeom prst="rect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49" name="Google Shape;49;p28"/>
              <p:cNvCxnSpPr/>
              <p:nvPr/>
            </p:nvCxnSpPr>
            <p:spPr>
              <a:xfrm>
                <a:off x="7925099" y="548550"/>
                <a:ext cx="213000" cy="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50" name="Google Shape;50;p28"/>
          <p:cNvSpPr txBox="1"/>
          <p:nvPr>
            <p:ph type="title"/>
          </p:nvPr>
        </p:nvSpPr>
        <p:spPr>
          <a:xfrm>
            <a:off x="715100" y="731400"/>
            <a:ext cx="7713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b="0" i="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1" name="Google Shape;51;p28"/>
          <p:cNvSpPr txBox="1"/>
          <p:nvPr>
            <p:ph idx="1" type="body"/>
          </p:nvPr>
        </p:nvSpPr>
        <p:spPr>
          <a:xfrm>
            <a:off x="715100" y="1417200"/>
            <a:ext cx="7713900" cy="3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BLANK_1_1_1_1_1_1_1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29"/>
          <p:cNvPicPr preferRelativeResize="0"/>
          <p:nvPr/>
        </p:nvPicPr>
        <p:blipFill rotWithShape="1">
          <a:blip r:embed="rId2">
            <a:alphaModFix amt="20000"/>
          </a:blip>
          <a:srcRect b="0" l="0" r="0" t="0"/>
          <a:stretch/>
        </p:blipFill>
        <p:spPr>
          <a:xfrm>
            <a:off x="-91387" y="1031845"/>
            <a:ext cx="9326879" cy="41691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BLANK_1_1_1_1_1_1_1_1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bik Black"/>
              <a:buNone/>
              <a:defRPr b="0" i="0" sz="3500" u="none" cap="none" strike="noStrike">
                <a:solidFill>
                  <a:schemeClr val="dk1"/>
                </a:solidFill>
                <a:latin typeface="Rubik Black"/>
                <a:ea typeface="Rubik Black"/>
                <a:cs typeface="Rubik Black"/>
                <a:sym typeface="Rubik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b="0" i="0" sz="3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b="0" i="0" sz="3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b="0" i="0" sz="3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b="0" i="0" sz="3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b="0" i="0" sz="3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b="0" i="0" sz="3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b="0" i="0" sz="3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b="0" i="0" sz="3500" u="none" cap="none" strike="noStrik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71510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●"/>
              <a:defRPr b="0" i="0" sz="1400" u="none" cap="none" strike="noStrik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○"/>
              <a:defRPr b="0" i="0" sz="1400" u="none" cap="none" strike="noStrik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■"/>
              <a:defRPr b="0" i="0" sz="1400" u="none" cap="none" strike="noStrik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●"/>
              <a:defRPr b="0" i="0" sz="1400" u="none" cap="none" strike="noStrik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○"/>
              <a:defRPr b="0" i="0" sz="1400" u="none" cap="none" strike="noStrik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■"/>
              <a:defRPr b="0" i="0" sz="1400" u="none" cap="none" strike="noStrik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●"/>
              <a:defRPr b="0" i="0" sz="1400" u="none" cap="none" strike="noStrik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○"/>
              <a:defRPr b="0" i="0" sz="1400" u="none" cap="none" strike="noStrik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■"/>
              <a:defRPr b="0" i="0" sz="1400" u="none" cap="none" strike="noStrik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450">
          <p15:clr>
            <a:srgbClr val="EA4335"/>
          </p15:clr>
        </p15:guide>
        <p15:guide id="2" orient="horz" pos="337">
          <p15:clr>
            <a:srgbClr val="EA4335"/>
          </p15:clr>
        </p15:guide>
        <p15:guide id="3" pos="5310">
          <p15:clr>
            <a:srgbClr val="EA4335"/>
          </p15:clr>
        </p15:guide>
        <p15:guide id="4" orient="horz" pos="2903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73">
          <p15:clr>
            <a:srgbClr val="EA4335"/>
          </p15:clr>
        </p15:guide>
        <p15:guide id="8" orient="horz" pos="173">
          <p15:clr>
            <a:srgbClr val="EA4335"/>
          </p15:clr>
        </p15:guide>
        <p15:guide id="9" pos="5587">
          <p15:clr>
            <a:srgbClr val="EA4335"/>
          </p15:clr>
        </p15:guide>
        <p15:guide id="10" orient="horz" pos="3067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matpool.com/blog/author/ai_era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matpool.com/blog/author/ai_era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1"/>
          <p:cNvGrpSpPr/>
          <p:nvPr/>
        </p:nvGrpSpPr>
        <p:grpSpPr>
          <a:xfrm>
            <a:off x="6145757" y="1417326"/>
            <a:ext cx="2974758" cy="231196"/>
            <a:chOff x="4572050" y="100025"/>
            <a:chExt cx="3657590" cy="348347"/>
          </a:xfrm>
        </p:grpSpPr>
        <p:sp>
          <p:nvSpPr>
            <p:cNvPr id="60" name="Google Shape;60;p1"/>
            <p:cNvSpPr/>
            <p:nvPr/>
          </p:nvSpPr>
          <p:spPr>
            <a:xfrm>
              <a:off x="4572050" y="100025"/>
              <a:ext cx="3657590" cy="348347"/>
            </a:xfrm>
            <a:custGeom>
              <a:rect b="b" l="l" r="r" t="t"/>
              <a:pathLst>
                <a:path extrusionOk="0" h="4488" w="46122">
                  <a:moveTo>
                    <a:pt x="7122" y="0"/>
                  </a:moveTo>
                  <a:lnTo>
                    <a:pt x="43975" y="0"/>
                  </a:lnTo>
                  <a:cubicBezTo>
                    <a:pt x="44512" y="0"/>
                    <a:pt x="45024" y="244"/>
                    <a:pt x="45365" y="659"/>
                  </a:cubicBezTo>
                  <a:cubicBezTo>
                    <a:pt x="46121" y="1585"/>
                    <a:pt x="46121" y="2902"/>
                    <a:pt x="45365" y="3829"/>
                  </a:cubicBezTo>
                  <a:cubicBezTo>
                    <a:pt x="45024" y="4244"/>
                    <a:pt x="44512" y="4488"/>
                    <a:pt x="43975" y="4488"/>
                  </a:cubicBezTo>
                  <a:lnTo>
                    <a:pt x="7122" y="4488"/>
                  </a:lnTo>
                  <a:cubicBezTo>
                    <a:pt x="4805" y="4488"/>
                    <a:pt x="3342" y="3878"/>
                    <a:pt x="2025" y="3317"/>
                  </a:cubicBezTo>
                  <a:cubicBezTo>
                    <a:pt x="1610" y="3146"/>
                    <a:pt x="1220" y="3000"/>
                    <a:pt x="830" y="2854"/>
                  </a:cubicBezTo>
                  <a:cubicBezTo>
                    <a:pt x="659" y="2805"/>
                    <a:pt x="488" y="2732"/>
                    <a:pt x="342" y="2634"/>
                  </a:cubicBezTo>
                  <a:cubicBezTo>
                    <a:pt x="1" y="2488"/>
                    <a:pt x="1" y="2000"/>
                    <a:pt x="342" y="1829"/>
                  </a:cubicBezTo>
                  <a:cubicBezTo>
                    <a:pt x="488" y="1756"/>
                    <a:pt x="659" y="1659"/>
                    <a:pt x="830" y="1610"/>
                  </a:cubicBezTo>
                  <a:cubicBezTo>
                    <a:pt x="1220" y="1488"/>
                    <a:pt x="1610" y="1317"/>
                    <a:pt x="2025" y="1146"/>
                  </a:cubicBezTo>
                  <a:cubicBezTo>
                    <a:pt x="3342" y="610"/>
                    <a:pt x="4805" y="0"/>
                    <a:pt x="7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4572050" y="100025"/>
              <a:ext cx="3657590" cy="348347"/>
            </a:xfrm>
            <a:custGeom>
              <a:rect b="b" l="l" r="r" t="t"/>
              <a:pathLst>
                <a:path extrusionOk="0" h="4488" w="46122">
                  <a:moveTo>
                    <a:pt x="7122" y="0"/>
                  </a:moveTo>
                  <a:lnTo>
                    <a:pt x="43975" y="0"/>
                  </a:lnTo>
                  <a:cubicBezTo>
                    <a:pt x="44512" y="0"/>
                    <a:pt x="45024" y="244"/>
                    <a:pt x="45365" y="659"/>
                  </a:cubicBezTo>
                  <a:cubicBezTo>
                    <a:pt x="46121" y="1585"/>
                    <a:pt x="46121" y="2902"/>
                    <a:pt x="45365" y="3829"/>
                  </a:cubicBezTo>
                  <a:cubicBezTo>
                    <a:pt x="45024" y="4244"/>
                    <a:pt x="44512" y="4488"/>
                    <a:pt x="43975" y="4488"/>
                  </a:cubicBezTo>
                  <a:lnTo>
                    <a:pt x="7122" y="4488"/>
                  </a:lnTo>
                  <a:cubicBezTo>
                    <a:pt x="4805" y="4488"/>
                    <a:pt x="3342" y="3878"/>
                    <a:pt x="2025" y="3317"/>
                  </a:cubicBezTo>
                  <a:cubicBezTo>
                    <a:pt x="1610" y="3146"/>
                    <a:pt x="1220" y="3000"/>
                    <a:pt x="830" y="2854"/>
                  </a:cubicBezTo>
                  <a:cubicBezTo>
                    <a:pt x="659" y="2805"/>
                    <a:pt x="488" y="2732"/>
                    <a:pt x="342" y="2634"/>
                  </a:cubicBezTo>
                  <a:cubicBezTo>
                    <a:pt x="1" y="2488"/>
                    <a:pt x="1" y="2000"/>
                    <a:pt x="342" y="1829"/>
                  </a:cubicBezTo>
                  <a:cubicBezTo>
                    <a:pt x="488" y="1756"/>
                    <a:pt x="659" y="1659"/>
                    <a:pt x="830" y="1610"/>
                  </a:cubicBezTo>
                  <a:cubicBezTo>
                    <a:pt x="1220" y="1488"/>
                    <a:pt x="1610" y="1317"/>
                    <a:pt x="2025" y="1146"/>
                  </a:cubicBezTo>
                  <a:cubicBezTo>
                    <a:pt x="3318" y="610"/>
                    <a:pt x="4805" y="0"/>
                    <a:pt x="7122" y="0"/>
                  </a:cubicBezTo>
                  <a:close/>
                  <a:moveTo>
                    <a:pt x="28317" y="2780"/>
                  </a:moveTo>
                  <a:lnTo>
                    <a:pt x="8464" y="2780"/>
                  </a:lnTo>
                  <a:cubicBezTo>
                    <a:pt x="8269" y="2780"/>
                    <a:pt x="8269" y="3073"/>
                    <a:pt x="8464" y="3073"/>
                  </a:cubicBezTo>
                  <a:lnTo>
                    <a:pt x="28317" y="3073"/>
                  </a:lnTo>
                  <a:cubicBezTo>
                    <a:pt x="28512" y="3073"/>
                    <a:pt x="28512" y="2780"/>
                    <a:pt x="28317" y="2780"/>
                  </a:cubicBezTo>
                  <a:close/>
                  <a:moveTo>
                    <a:pt x="6293" y="2780"/>
                  </a:moveTo>
                  <a:lnTo>
                    <a:pt x="6805" y="2780"/>
                  </a:lnTo>
                  <a:cubicBezTo>
                    <a:pt x="7000" y="2780"/>
                    <a:pt x="7000" y="3073"/>
                    <a:pt x="6805" y="3073"/>
                  </a:cubicBezTo>
                  <a:lnTo>
                    <a:pt x="6244" y="3073"/>
                  </a:lnTo>
                  <a:cubicBezTo>
                    <a:pt x="6171" y="3415"/>
                    <a:pt x="6098" y="3732"/>
                    <a:pt x="5952" y="4049"/>
                  </a:cubicBezTo>
                  <a:cubicBezTo>
                    <a:pt x="6342" y="4073"/>
                    <a:pt x="6732" y="4097"/>
                    <a:pt x="7122" y="4097"/>
                  </a:cubicBezTo>
                  <a:lnTo>
                    <a:pt x="38000" y="4097"/>
                  </a:lnTo>
                  <a:lnTo>
                    <a:pt x="38000" y="3073"/>
                  </a:lnTo>
                  <a:lnTo>
                    <a:pt x="29951" y="3073"/>
                  </a:lnTo>
                  <a:cubicBezTo>
                    <a:pt x="29756" y="3073"/>
                    <a:pt x="29756" y="2780"/>
                    <a:pt x="29951" y="2780"/>
                  </a:cubicBezTo>
                  <a:lnTo>
                    <a:pt x="38000" y="2780"/>
                  </a:lnTo>
                  <a:lnTo>
                    <a:pt x="38000" y="1561"/>
                  </a:lnTo>
                  <a:lnTo>
                    <a:pt x="37390" y="1561"/>
                  </a:lnTo>
                  <a:cubicBezTo>
                    <a:pt x="37317" y="1561"/>
                    <a:pt x="37244" y="1488"/>
                    <a:pt x="37244" y="1415"/>
                  </a:cubicBezTo>
                  <a:cubicBezTo>
                    <a:pt x="37244" y="1317"/>
                    <a:pt x="37317" y="1268"/>
                    <a:pt x="37390" y="1268"/>
                  </a:cubicBezTo>
                  <a:lnTo>
                    <a:pt x="38000" y="1268"/>
                  </a:lnTo>
                  <a:lnTo>
                    <a:pt x="38000" y="366"/>
                  </a:lnTo>
                  <a:lnTo>
                    <a:pt x="7122" y="366"/>
                  </a:lnTo>
                  <a:cubicBezTo>
                    <a:pt x="6732" y="366"/>
                    <a:pt x="6366" y="390"/>
                    <a:pt x="5976" y="415"/>
                  </a:cubicBezTo>
                  <a:cubicBezTo>
                    <a:pt x="6074" y="707"/>
                    <a:pt x="6171" y="976"/>
                    <a:pt x="6220" y="1268"/>
                  </a:cubicBezTo>
                  <a:lnTo>
                    <a:pt x="14244" y="1268"/>
                  </a:lnTo>
                  <a:cubicBezTo>
                    <a:pt x="14342" y="1268"/>
                    <a:pt x="14390" y="1317"/>
                    <a:pt x="14390" y="1415"/>
                  </a:cubicBezTo>
                  <a:cubicBezTo>
                    <a:pt x="14390" y="1488"/>
                    <a:pt x="14342" y="1561"/>
                    <a:pt x="14244" y="1561"/>
                  </a:cubicBezTo>
                  <a:lnTo>
                    <a:pt x="6269" y="1561"/>
                  </a:lnTo>
                  <a:cubicBezTo>
                    <a:pt x="6317" y="1951"/>
                    <a:pt x="6317" y="2366"/>
                    <a:pt x="6269" y="2780"/>
                  </a:cubicBezTo>
                  <a:close/>
                  <a:moveTo>
                    <a:pt x="38292" y="2927"/>
                  </a:moveTo>
                  <a:lnTo>
                    <a:pt x="38292" y="2927"/>
                  </a:lnTo>
                  <a:lnTo>
                    <a:pt x="38292" y="4097"/>
                  </a:lnTo>
                  <a:lnTo>
                    <a:pt x="40268" y="4097"/>
                  </a:lnTo>
                  <a:lnTo>
                    <a:pt x="40268" y="390"/>
                  </a:lnTo>
                  <a:lnTo>
                    <a:pt x="38317" y="390"/>
                  </a:lnTo>
                  <a:lnTo>
                    <a:pt x="38317" y="2927"/>
                  </a:lnTo>
                  <a:close/>
                  <a:moveTo>
                    <a:pt x="28951" y="3073"/>
                  </a:moveTo>
                  <a:lnTo>
                    <a:pt x="29244" y="3073"/>
                  </a:lnTo>
                  <a:cubicBezTo>
                    <a:pt x="29439" y="3073"/>
                    <a:pt x="29439" y="2780"/>
                    <a:pt x="29244" y="2780"/>
                  </a:cubicBezTo>
                  <a:lnTo>
                    <a:pt x="28951" y="2780"/>
                  </a:lnTo>
                  <a:cubicBezTo>
                    <a:pt x="28732" y="2780"/>
                    <a:pt x="28732" y="3073"/>
                    <a:pt x="28951" y="3073"/>
                  </a:cubicBezTo>
                  <a:close/>
                  <a:moveTo>
                    <a:pt x="15878" y="1561"/>
                  </a:moveTo>
                  <a:lnTo>
                    <a:pt x="35731" y="1561"/>
                  </a:lnTo>
                  <a:cubicBezTo>
                    <a:pt x="35829" y="1561"/>
                    <a:pt x="35878" y="1512"/>
                    <a:pt x="35878" y="1415"/>
                  </a:cubicBezTo>
                  <a:cubicBezTo>
                    <a:pt x="35878" y="1341"/>
                    <a:pt x="35829" y="1268"/>
                    <a:pt x="35731" y="1268"/>
                  </a:cubicBezTo>
                  <a:lnTo>
                    <a:pt x="15878" y="1268"/>
                  </a:lnTo>
                  <a:cubicBezTo>
                    <a:pt x="15805" y="1268"/>
                    <a:pt x="15732" y="1341"/>
                    <a:pt x="15732" y="1415"/>
                  </a:cubicBezTo>
                  <a:cubicBezTo>
                    <a:pt x="15732" y="1512"/>
                    <a:pt x="15805" y="1585"/>
                    <a:pt x="15878" y="1561"/>
                  </a:cubicBezTo>
                  <a:close/>
                  <a:moveTo>
                    <a:pt x="15244" y="1268"/>
                  </a:moveTo>
                  <a:lnTo>
                    <a:pt x="14951" y="1268"/>
                  </a:lnTo>
                  <a:cubicBezTo>
                    <a:pt x="14854" y="1268"/>
                    <a:pt x="14781" y="1341"/>
                    <a:pt x="14805" y="1415"/>
                  </a:cubicBezTo>
                  <a:cubicBezTo>
                    <a:pt x="14781" y="1512"/>
                    <a:pt x="14854" y="1561"/>
                    <a:pt x="14951" y="1561"/>
                  </a:cubicBezTo>
                  <a:lnTo>
                    <a:pt x="15244" y="1561"/>
                  </a:lnTo>
                  <a:cubicBezTo>
                    <a:pt x="15342" y="1561"/>
                    <a:pt x="15390" y="1512"/>
                    <a:pt x="15390" y="1415"/>
                  </a:cubicBezTo>
                  <a:cubicBezTo>
                    <a:pt x="15390" y="1341"/>
                    <a:pt x="15342" y="1268"/>
                    <a:pt x="15244" y="1268"/>
                  </a:cubicBezTo>
                  <a:close/>
                  <a:moveTo>
                    <a:pt x="5561" y="3976"/>
                  </a:moveTo>
                  <a:cubicBezTo>
                    <a:pt x="6025" y="2854"/>
                    <a:pt x="6025" y="1610"/>
                    <a:pt x="5561" y="488"/>
                  </a:cubicBezTo>
                  <a:cubicBezTo>
                    <a:pt x="4391" y="683"/>
                    <a:pt x="3244" y="1024"/>
                    <a:pt x="2171" y="1512"/>
                  </a:cubicBezTo>
                  <a:lnTo>
                    <a:pt x="1903" y="1634"/>
                  </a:lnTo>
                  <a:cubicBezTo>
                    <a:pt x="2147" y="2000"/>
                    <a:pt x="2147" y="2463"/>
                    <a:pt x="1903" y="2854"/>
                  </a:cubicBezTo>
                  <a:lnTo>
                    <a:pt x="2171" y="2951"/>
                  </a:lnTo>
                  <a:cubicBezTo>
                    <a:pt x="3244" y="3463"/>
                    <a:pt x="4366" y="3805"/>
                    <a:pt x="5537" y="4000"/>
                  </a:cubicBezTo>
                  <a:close/>
                  <a:moveTo>
                    <a:pt x="1513" y="2683"/>
                  </a:moveTo>
                  <a:cubicBezTo>
                    <a:pt x="1732" y="2415"/>
                    <a:pt x="1732" y="2049"/>
                    <a:pt x="1537" y="1756"/>
                  </a:cubicBezTo>
                  <a:cubicBezTo>
                    <a:pt x="1342" y="1854"/>
                    <a:pt x="1147" y="1902"/>
                    <a:pt x="976" y="1976"/>
                  </a:cubicBezTo>
                  <a:cubicBezTo>
                    <a:pt x="830" y="2024"/>
                    <a:pt x="683" y="2073"/>
                    <a:pt x="561" y="2146"/>
                  </a:cubicBezTo>
                  <a:cubicBezTo>
                    <a:pt x="513" y="2195"/>
                    <a:pt x="488" y="2219"/>
                    <a:pt x="488" y="2219"/>
                  </a:cubicBezTo>
                  <a:cubicBezTo>
                    <a:pt x="488" y="2219"/>
                    <a:pt x="513" y="2244"/>
                    <a:pt x="561" y="2293"/>
                  </a:cubicBezTo>
                  <a:cubicBezTo>
                    <a:pt x="683" y="2366"/>
                    <a:pt x="830" y="2415"/>
                    <a:pt x="976" y="2463"/>
                  </a:cubicBezTo>
                  <a:cubicBezTo>
                    <a:pt x="1147" y="2537"/>
                    <a:pt x="1342" y="2585"/>
                    <a:pt x="1513" y="2658"/>
                  </a:cubicBezTo>
                  <a:close/>
                  <a:moveTo>
                    <a:pt x="40561" y="4097"/>
                  </a:moveTo>
                  <a:lnTo>
                    <a:pt x="43975" y="4097"/>
                  </a:lnTo>
                  <a:cubicBezTo>
                    <a:pt x="44414" y="4097"/>
                    <a:pt x="44804" y="3902"/>
                    <a:pt x="45073" y="3561"/>
                  </a:cubicBezTo>
                  <a:cubicBezTo>
                    <a:pt x="45707" y="2805"/>
                    <a:pt x="45707" y="1707"/>
                    <a:pt x="45073" y="927"/>
                  </a:cubicBezTo>
                  <a:cubicBezTo>
                    <a:pt x="44804" y="610"/>
                    <a:pt x="44414" y="415"/>
                    <a:pt x="43975" y="390"/>
                  </a:cubicBezTo>
                  <a:lnTo>
                    <a:pt x="40561" y="39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4720981" y="137824"/>
              <a:ext cx="328867" cy="270807"/>
            </a:xfrm>
            <a:custGeom>
              <a:rect b="b" l="l" r="r" t="t"/>
              <a:pathLst>
                <a:path extrusionOk="0" h="3489" w="4147">
                  <a:moveTo>
                    <a:pt x="293" y="2464"/>
                  </a:moveTo>
                  <a:cubicBezTo>
                    <a:pt x="1366" y="2976"/>
                    <a:pt x="2488" y="3318"/>
                    <a:pt x="3659" y="3489"/>
                  </a:cubicBezTo>
                  <a:cubicBezTo>
                    <a:pt x="4147" y="2391"/>
                    <a:pt x="4147" y="1123"/>
                    <a:pt x="3659" y="1"/>
                  </a:cubicBezTo>
                  <a:cubicBezTo>
                    <a:pt x="2488" y="196"/>
                    <a:pt x="1342" y="537"/>
                    <a:pt x="269" y="1025"/>
                  </a:cubicBezTo>
                  <a:lnTo>
                    <a:pt x="1" y="1147"/>
                  </a:lnTo>
                  <a:cubicBezTo>
                    <a:pt x="244" y="1513"/>
                    <a:pt x="244" y="2001"/>
                    <a:pt x="1" y="236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4722884" y="287391"/>
              <a:ext cx="307614" cy="121239"/>
            </a:xfrm>
            <a:custGeom>
              <a:rect b="b" l="l" r="r" t="t"/>
              <a:pathLst>
                <a:path extrusionOk="0" h="1562" w="3879">
                  <a:moveTo>
                    <a:pt x="269" y="537"/>
                  </a:moveTo>
                  <a:cubicBezTo>
                    <a:pt x="1342" y="1049"/>
                    <a:pt x="2464" y="1391"/>
                    <a:pt x="3635" y="1562"/>
                  </a:cubicBezTo>
                  <a:cubicBezTo>
                    <a:pt x="3733" y="1318"/>
                    <a:pt x="3830" y="1074"/>
                    <a:pt x="3879" y="805"/>
                  </a:cubicBezTo>
                  <a:cubicBezTo>
                    <a:pt x="2855" y="708"/>
                    <a:pt x="1830" y="488"/>
                    <a:pt x="830" y="171"/>
                  </a:cubicBezTo>
                  <a:cubicBezTo>
                    <a:pt x="611" y="98"/>
                    <a:pt x="367" y="49"/>
                    <a:pt x="172" y="1"/>
                  </a:cubicBezTo>
                  <a:cubicBezTo>
                    <a:pt x="123" y="147"/>
                    <a:pt x="74" y="293"/>
                    <a:pt x="1" y="415"/>
                  </a:cubicBezTo>
                  <a:close/>
                </a:path>
              </a:pathLst>
            </a:custGeom>
            <a:solidFill>
              <a:schemeClr val="dk1">
                <a:alpha val="2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4610750" y="238182"/>
              <a:ext cx="98732" cy="70089"/>
            </a:xfrm>
            <a:custGeom>
              <a:rect b="b" l="l" r="r" t="t"/>
              <a:pathLst>
                <a:path extrusionOk="0" h="903" w="1245">
                  <a:moveTo>
                    <a:pt x="1025" y="903"/>
                  </a:moveTo>
                  <a:cubicBezTo>
                    <a:pt x="1244" y="635"/>
                    <a:pt x="1244" y="269"/>
                    <a:pt x="1049" y="0"/>
                  </a:cubicBezTo>
                  <a:cubicBezTo>
                    <a:pt x="854" y="74"/>
                    <a:pt x="659" y="147"/>
                    <a:pt x="488" y="196"/>
                  </a:cubicBezTo>
                  <a:cubicBezTo>
                    <a:pt x="342" y="244"/>
                    <a:pt x="195" y="293"/>
                    <a:pt x="73" y="391"/>
                  </a:cubicBezTo>
                  <a:cubicBezTo>
                    <a:pt x="25" y="415"/>
                    <a:pt x="0" y="439"/>
                    <a:pt x="0" y="439"/>
                  </a:cubicBezTo>
                  <a:cubicBezTo>
                    <a:pt x="0" y="464"/>
                    <a:pt x="25" y="488"/>
                    <a:pt x="73" y="513"/>
                  </a:cubicBezTo>
                  <a:cubicBezTo>
                    <a:pt x="195" y="586"/>
                    <a:pt x="342" y="659"/>
                    <a:pt x="488" y="683"/>
                  </a:cubicBezTo>
                  <a:cubicBezTo>
                    <a:pt x="659" y="757"/>
                    <a:pt x="854" y="830"/>
                    <a:pt x="1025" y="9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4610750" y="272256"/>
              <a:ext cx="92943" cy="36015"/>
            </a:xfrm>
            <a:custGeom>
              <a:rect b="b" l="l" r="r" t="t"/>
              <a:pathLst>
                <a:path extrusionOk="0" h="464" w="1172">
                  <a:moveTo>
                    <a:pt x="1025" y="464"/>
                  </a:moveTo>
                  <a:cubicBezTo>
                    <a:pt x="1098" y="366"/>
                    <a:pt x="1147" y="244"/>
                    <a:pt x="1171" y="147"/>
                  </a:cubicBezTo>
                  <a:cubicBezTo>
                    <a:pt x="756" y="74"/>
                    <a:pt x="366" y="25"/>
                    <a:pt x="25" y="0"/>
                  </a:cubicBezTo>
                  <a:lnTo>
                    <a:pt x="0" y="25"/>
                  </a:lnTo>
                  <a:cubicBezTo>
                    <a:pt x="0" y="25"/>
                    <a:pt x="25" y="49"/>
                    <a:pt x="73" y="98"/>
                  </a:cubicBezTo>
                  <a:cubicBezTo>
                    <a:pt x="195" y="171"/>
                    <a:pt x="342" y="220"/>
                    <a:pt x="488" y="269"/>
                  </a:cubicBezTo>
                  <a:cubicBezTo>
                    <a:pt x="659" y="318"/>
                    <a:pt x="854" y="391"/>
                    <a:pt x="1025" y="4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5043980" y="130295"/>
              <a:ext cx="2541566" cy="289669"/>
            </a:xfrm>
            <a:custGeom>
              <a:rect b="b" l="l" r="r" t="t"/>
              <a:pathLst>
                <a:path extrusionOk="0" h="3732" w="32049">
                  <a:moveTo>
                    <a:pt x="25" y="49"/>
                  </a:moveTo>
                  <a:cubicBezTo>
                    <a:pt x="123" y="317"/>
                    <a:pt x="220" y="610"/>
                    <a:pt x="269" y="878"/>
                  </a:cubicBezTo>
                  <a:lnTo>
                    <a:pt x="8293" y="878"/>
                  </a:lnTo>
                  <a:cubicBezTo>
                    <a:pt x="8391" y="878"/>
                    <a:pt x="8439" y="951"/>
                    <a:pt x="8439" y="1025"/>
                  </a:cubicBezTo>
                  <a:cubicBezTo>
                    <a:pt x="8439" y="1122"/>
                    <a:pt x="8391" y="1195"/>
                    <a:pt x="8293" y="1195"/>
                  </a:cubicBezTo>
                  <a:lnTo>
                    <a:pt x="318" y="1195"/>
                  </a:lnTo>
                  <a:cubicBezTo>
                    <a:pt x="366" y="1586"/>
                    <a:pt x="366" y="2000"/>
                    <a:pt x="318" y="2415"/>
                  </a:cubicBezTo>
                  <a:lnTo>
                    <a:pt x="830" y="2415"/>
                  </a:lnTo>
                  <a:cubicBezTo>
                    <a:pt x="1025" y="2415"/>
                    <a:pt x="1025" y="2708"/>
                    <a:pt x="830" y="2708"/>
                  </a:cubicBezTo>
                  <a:lnTo>
                    <a:pt x="293" y="2708"/>
                  </a:lnTo>
                  <a:cubicBezTo>
                    <a:pt x="220" y="3025"/>
                    <a:pt x="147" y="3366"/>
                    <a:pt x="1" y="3659"/>
                  </a:cubicBezTo>
                  <a:cubicBezTo>
                    <a:pt x="391" y="3707"/>
                    <a:pt x="781" y="3732"/>
                    <a:pt x="1171" y="3732"/>
                  </a:cubicBezTo>
                  <a:lnTo>
                    <a:pt x="32049" y="3732"/>
                  </a:lnTo>
                  <a:lnTo>
                    <a:pt x="32049" y="2708"/>
                  </a:lnTo>
                  <a:lnTo>
                    <a:pt x="24000" y="2708"/>
                  </a:lnTo>
                  <a:cubicBezTo>
                    <a:pt x="23805" y="2708"/>
                    <a:pt x="23805" y="2415"/>
                    <a:pt x="24000" y="2415"/>
                  </a:cubicBezTo>
                  <a:lnTo>
                    <a:pt x="32049" y="2415"/>
                  </a:lnTo>
                  <a:lnTo>
                    <a:pt x="32049" y="1195"/>
                  </a:lnTo>
                  <a:lnTo>
                    <a:pt x="31439" y="1195"/>
                  </a:lnTo>
                  <a:cubicBezTo>
                    <a:pt x="31366" y="1195"/>
                    <a:pt x="31293" y="1122"/>
                    <a:pt x="31293" y="1025"/>
                  </a:cubicBezTo>
                  <a:cubicBezTo>
                    <a:pt x="31293" y="951"/>
                    <a:pt x="31366" y="878"/>
                    <a:pt x="31439" y="878"/>
                  </a:cubicBezTo>
                  <a:lnTo>
                    <a:pt x="32049" y="878"/>
                  </a:lnTo>
                  <a:lnTo>
                    <a:pt x="32049" y="0"/>
                  </a:lnTo>
                  <a:lnTo>
                    <a:pt x="1171" y="0"/>
                  </a:lnTo>
                  <a:cubicBezTo>
                    <a:pt x="781" y="0"/>
                    <a:pt x="415" y="25"/>
                    <a:pt x="25" y="49"/>
                  </a:cubicBezTo>
                  <a:close/>
                  <a:moveTo>
                    <a:pt x="2513" y="2390"/>
                  </a:moveTo>
                  <a:lnTo>
                    <a:pt x="22366" y="2390"/>
                  </a:lnTo>
                  <a:cubicBezTo>
                    <a:pt x="22561" y="2390"/>
                    <a:pt x="22561" y="2683"/>
                    <a:pt x="22366" y="2683"/>
                  </a:cubicBezTo>
                  <a:lnTo>
                    <a:pt x="2513" y="2683"/>
                  </a:lnTo>
                  <a:cubicBezTo>
                    <a:pt x="2318" y="2683"/>
                    <a:pt x="2318" y="2390"/>
                    <a:pt x="2513" y="2390"/>
                  </a:cubicBezTo>
                  <a:close/>
                  <a:moveTo>
                    <a:pt x="23000" y="2683"/>
                  </a:moveTo>
                  <a:cubicBezTo>
                    <a:pt x="22805" y="2683"/>
                    <a:pt x="22805" y="2390"/>
                    <a:pt x="23000" y="2390"/>
                  </a:cubicBezTo>
                  <a:lnTo>
                    <a:pt x="23317" y="2390"/>
                  </a:lnTo>
                  <a:cubicBezTo>
                    <a:pt x="23512" y="2390"/>
                    <a:pt x="23512" y="2683"/>
                    <a:pt x="23317" y="2683"/>
                  </a:cubicBezTo>
                  <a:close/>
                  <a:moveTo>
                    <a:pt x="9000" y="1195"/>
                  </a:moveTo>
                  <a:cubicBezTo>
                    <a:pt x="8903" y="1195"/>
                    <a:pt x="8830" y="1122"/>
                    <a:pt x="8830" y="1049"/>
                  </a:cubicBezTo>
                  <a:cubicBezTo>
                    <a:pt x="8830" y="951"/>
                    <a:pt x="8903" y="878"/>
                    <a:pt x="9000" y="903"/>
                  </a:cubicBezTo>
                  <a:lnTo>
                    <a:pt x="9293" y="903"/>
                  </a:lnTo>
                  <a:cubicBezTo>
                    <a:pt x="9391" y="878"/>
                    <a:pt x="9439" y="951"/>
                    <a:pt x="9439" y="1049"/>
                  </a:cubicBezTo>
                  <a:cubicBezTo>
                    <a:pt x="9439" y="1122"/>
                    <a:pt x="9391" y="1195"/>
                    <a:pt x="9293" y="1195"/>
                  </a:cubicBezTo>
                  <a:close/>
                  <a:moveTo>
                    <a:pt x="9927" y="1195"/>
                  </a:moveTo>
                  <a:cubicBezTo>
                    <a:pt x="9854" y="1195"/>
                    <a:pt x="9781" y="1122"/>
                    <a:pt x="9781" y="1049"/>
                  </a:cubicBezTo>
                  <a:cubicBezTo>
                    <a:pt x="9781" y="951"/>
                    <a:pt x="9854" y="878"/>
                    <a:pt x="9927" y="903"/>
                  </a:cubicBezTo>
                  <a:lnTo>
                    <a:pt x="29780" y="903"/>
                  </a:lnTo>
                  <a:cubicBezTo>
                    <a:pt x="29878" y="878"/>
                    <a:pt x="29927" y="951"/>
                    <a:pt x="29927" y="1049"/>
                  </a:cubicBezTo>
                  <a:cubicBezTo>
                    <a:pt x="29927" y="1122"/>
                    <a:pt x="29878" y="1195"/>
                    <a:pt x="29780" y="11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5043980" y="353676"/>
              <a:ext cx="2541566" cy="64423"/>
            </a:xfrm>
            <a:custGeom>
              <a:rect b="b" l="l" r="r" t="t"/>
              <a:pathLst>
                <a:path extrusionOk="0" h="830" w="32049">
                  <a:moveTo>
                    <a:pt x="245" y="0"/>
                  </a:moveTo>
                  <a:cubicBezTo>
                    <a:pt x="196" y="244"/>
                    <a:pt x="123" y="512"/>
                    <a:pt x="1" y="756"/>
                  </a:cubicBezTo>
                  <a:cubicBezTo>
                    <a:pt x="391" y="805"/>
                    <a:pt x="781" y="829"/>
                    <a:pt x="1171" y="829"/>
                  </a:cubicBezTo>
                  <a:lnTo>
                    <a:pt x="32049" y="829"/>
                  </a:lnTo>
                  <a:lnTo>
                    <a:pt x="32049" y="98"/>
                  </a:lnTo>
                  <a:lnTo>
                    <a:pt x="4366" y="98"/>
                  </a:lnTo>
                  <a:cubicBezTo>
                    <a:pt x="2488" y="98"/>
                    <a:pt x="1220" y="73"/>
                    <a:pt x="245" y="0"/>
                  </a:cubicBezTo>
                  <a:close/>
                </a:path>
              </a:pathLst>
            </a:custGeom>
            <a:solidFill>
              <a:schemeClr val="dk1">
                <a:alpha val="2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7610613" y="130295"/>
              <a:ext cx="152895" cy="287806"/>
            </a:xfrm>
            <a:custGeom>
              <a:rect b="b" l="l" r="r" t="t"/>
              <a:pathLst>
                <a:path extrusionOk="0" h="3708" w="1928">
                  <a:moveTo>
                    <a:pt x="1" y="1025"/>
                  </a:moveTo>
                  <a:lnTo>
                    <a:pt x="1" y="2537"/>
                  </a:lnTo>
                  <a:lnTo>
                    <a:pt x="1" y="2537"/>
                  </a:lnTo>
                  <a:lnTo>
                    <a:pt x="1" y="2537"/>
                  </a:lnTo>
                  <a:lnTo>
                    <a:pt x="1" y="3707"/>
                  </a:lnTo>
                  <a:lnTo>
                    <a:pt x="1928" y="3707"/>
                  </a:lnTo>
                  <a:lnTo>
                    <a:pt x="1928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7610613" y="361205"/>
              <a:ext cx="154798" cy="56894"/>
            </a:xfrm>
            <a:custGeom>
              <a:rect b="b" l="l" r="r" t="t"/>
              <a:pathLst>
                <a:path extrusionOk="0" h="733" w="1952">
                  <a:moveTo>
                    <a:pt x="1" y="1"/>
                  </a:moveTo>
                  <a:lnTo>
                    <a:pt x="1" y="732"/>
                  </a:lnTo>
                  <a:lnTo>
                    <a:pt x="1952" y="732"/>
                  </a:lnTo>
                  <a:lnTo>
                    <a:pt x="1952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>
                <a:alpha val="2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7788568" y="130295"/>
              <a:ext cx="408170" cy="287806"/>
            </a:xfrm>
            <a:custGeom>
              <a:rect b="b" l="l" r="r" t="t"/>
              <a:pathLst>
                <a:path extrusionOk="0" h="3708" w="5147">
                  <a:moveTo>
                    <a:pt x="1" y="0"/>
                  </a:moveTo>
                  <a:lnTo>
                    <a:pt x="1" y="3707"/>
                  </a:lnTo>
                  <a:lnTo>
                    <a:pt x="3415" y="3707"/>
                  </a:lnTo>
                  <a:cubicBezTo>
                    <a:pt x="3854" y="3707"/>
                    <a:pt x="4244" y="3512"/>
                    <a:pt x="4513" y="3171"/>
                  </a:cubicBezTo>
                  <a:cubicBezTo>
                    <a:pt x="5147" y="2415"/>
                    <a:pt x="5147" y="1317"/>
                    <a:pt x="4513" y="537"/>
                  </a:cubicBezTo>
                  <a:cubicBezTo>
                    <a:pt x="4244" y="220"/>
                    <a:pt x="3854" y="25"/>
                    <a:pt x="34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7788568" y="224910"/>
              <a:ext cx="396592" cy="193190"/>
            </a:xfrm>
            <a:custGeom>
              <a:rect b="b" l="l" r="r" t="t"/>
              <a:pathLst>
                <a:path extrusionOk="0" h="2489" w="5001">
                  <a:moveTo>
                    <a:pt x="1" y="1757"/>
                  </a:moveTo>
                  <a:lnTo>
                    <a:pt x="1" y="2488"/>
                  </a:lnTo>
                  <a:lnTo>
                    <a:pt x="3415" y="2488"/>
                  </a:lnTo>
                  <a:cubicBezTo>
                    <a:pt x="3854" y="2488"/>
                    <a:pt x="4244" y="2293"/>
                    <a:pt x="4513" y="1952"/>
                  </a:cubicBezTo>
                  <a:cubicBezTo>
                    <a:pt x="4830" y="1586"/>
                    <a:pt x="5001" y="1123"/>
                    <a:pt x="4976" y="635"/>
                  </a:cubicBezTo>
                  <a:cubicBezTo>
                    <a:pt x="4976" y="415"/>
                    <a:pt x="4952" y="220"/>
                    <a:pt x="4879" y="1"/>
                  </a:cubicBezTo>
                  <a:cubicBezTo>
                    <a:pt x="4805" y="1464"/>
                    <a:pt x="2171" y="1708"/>
                    <a:pt x="1" y="1757"/>
                  </a:cubicBezTo>
                  <a:close/>
                </a:path>
              </a:pathLst>
            </a:custGeom>
            <a:solidFill>
              <a:schemeClr val="dk1">
                <a:alpha val="2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2" name="Google Shape;72;p1"/>
          <p:cNvGrpSpPr/>
          <p:nvPr/>
        </p:nvGrpSpPr>
        <p:grpSpPr>
          <a:xfrm rot="-5400000">
            <a:off x="7947175" y="1584205"/>
            <a:ext cx="603495" cy="1371596"/>
            <a:chOff x="3724575" y="3497700"/>
            <a:chExt cx="603495" cy="1371596"/>
          </a:xfrm>
        </p:grpSpPr>
        <p:sp>
          <p:nvSpPr>
            <p:cNvPr id="73" name="Google Shape;73;p1"/>
            <p:cNvSpPr/>
            <p:nvPr/>
          </p:nvSpPr>
          <p:spPr>
            <a:xfrm>
              <a:off x="3724575" y="3497700"/>
              <a:ext cx="603495" cy="1371596"/>
            </a:xfrm>
            <a:custGeom>
              <a:rect b="b" l="l" r="r" t="t"/>
              <a:pathLst>
                <a:path extrusionOk="0" h="16415" w="7221">
                  <a:moveTo>
                    <a:pt x="5488" y="16414"/>
                  </a:moveTo>
                  <a:lnTo>
                    <a:pt x="1732" y="16414"/>
                  </a:lnTo>
                  <a:cubicBezTo>
                    <a:pt x="781" y="16414"/>
                    <a:pt x="1" y="15634"/>
                    <a:pt x="1" y="14683"/>
                  </a:cubicBezTo>
                  <a:lnTo>
                    <a:pt x="1" y="5537"/>
                  </a:lnTo>
                  <a:cubicBezTo>
                    <a:pt x="1" y="5073"/>
                    <a:pt x="196" y="4634"/>
                    <a:pt x="513" y="4317"/>
                  </a:cubicBezTo>
                  <a:cubicBezTo>
                    <a:pt x="757" y="4073"/>
                    <a:pt x="1050" y="3902"/>
                    <a:pt x="1367" y="3829"/>
                  </a:cubicBezTo>
                  <a:lnTo>
                    <a:pt x="1367" y="781"/>
                  </a:lnTo>
                  <a:cubicBezTo>
                    <a:pt x="1367" y="585"/>
                    <a:pt x="1440" y="366"/>
                    <a:pt x="1610" y="220"/>
                  </a:cubicBezTo>
                  <a:cubicBezTo>
                    <a:pt x="1757" y="73"/>
                    <a:pt x="1952" y="0"/>
                    <a:pt x="2147" y="0"/>
                  </a:cubicBezTo>
                  <a:lnTo>
                    <a:pt x="5074" y="0"/>
                  </a:lnTo>
                  <a:cubicBezTo>
                    <a:pt x="5513" y="0"/>
                    <a:pt x="5854" y="342"/>
                    <a:pt x="5854" y="781"/>
                  </a:cubicBezTo>
                  <a:lnTo>
                    <a:pt x="5854" y="3829"/>
                  </a:lnTo>
                  <a:cubicBezTo>
                    <a:pt x="6659" y="4024"/>
                    <a:pt x="7220" y="4732"/>
                    <a:pt x="7220" y="5537"/>
                  </a:cubicBezTo>
                  <a:lnTo>
                    <a:pt x="7220" y="14683"/>
                  </a:lnTo>
                  <a:cubicBezTo>
                    <a:pt x="7220" y="15634"/>
                    <a:pt x="6440" y="16414"/>
                    <a:pt x="5488" y="164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3757170" y="3848221"/>
              <a:ext cx="538223" cy="988485"/>
            </a:xfrm>
            <a:custGeom>
              <a:rect b="b" l="l" r="r" t="t"/>
              <a:pathLst>
                <a:path extrusionOk="0" h="11830" w="6440">
                  <a:moveTo>
                    <a:pt x="5098" y="0"/>
                  </a:moveTo>
                  <a:lnTo>
                    <a:pt x="1342" y="0"/>
                  </a:lnTo>
                  <a:cubicBezTo>
                    <a:pt x="611" y="0"/>
                    <a:pt x="1" y="610"/>
                    <a:pt x="1" y="1342"/>
                  </a:cubicBezTo>
                  <a:lnTo>
                    <a:pt x="1" y="10488"/>
                  </a:lnTo>
                  <a:cubicBezTo>
                    <a:pt x="1" y="11219"/>
                    <a:pt x="611" y="11829"/>
                    <a:pt x="1342" y="11829"/>
                  </a:cubicBezTo>
                  <a:lnTo>
                    <a:pt x="5098" y="11829"/>
                  </a:lnTo>
                  <a:cubicBezTo>
                    <a:pt x="5830" y="11829"/>
                    <a:pt x="6440" y="11219"/>
                    <a:pt x="6440" y="10488"/>
                  </a:cubicBezTo>
                  <a:lnTo>
                    <a:pt x="6440" y="1342"/>
                  </a:lnTo>
                  <a:cubicBezTo>
                    <a:pt x="6440" y="610"/>
                    <a:pt x="5830" y="0"/>
                    <a:pt x="50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3816342" y="4047922"/>
              <a:ext cx="38779" cy="654255"/>
            </a:xfrm>
            <a:custGeom>
              <a:rect b="b" l="l" r="r" t="t"/>
              <a:pathLst>
                <a:path extrusionOk="0" h="7830" w="464">
                  <a:moveTo>
                    <a:pt x="439" y="7610"/>
                  </a:moveTo>
                  <a:cubicBezTo>
                    <a:pt x="464" y="7829"/>
                    <a:pt x="0" y="7829"/>
                    <a:pt x="25" y="7610"/>
                  </a:cubicBezTo>
                  <a:lnTo>
                    <a:pt x="25" y="1781"/>
                  </a:lnTo>
                  <a:cubicBezTo>
                    <a:pt x="0" y="1561"/>
                    <a:pt x="464" y="1561"/>
                    <a:pt x="439" y="1781"/>
                  </a:cubicBezTo>
                  <a:close/>
                  <a:moveTo>
                    <a:pt x="439" y="732"/>
                  </a:moveTo>
                  <a:cubicBezTo>
                    <a:pt x="415" y="952"/>
                    <a:pt x="73" y="952"/>
                    <a:pt x="25" y="732"/>
                  </a:cubicBezTo>
                  <a:lnTo>
                    <a:pt x="25" y="220"/>
                  </a:lnTo>
                  <a:cubicBezTo>
                    <a:pt x="0" y="0"/>
                    <a:pt x="464" y="0"/>
                    <a:pt x="439" y="22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3724575" y="3497700"/>
              <a:ext cx="603495" cy="1371596"/>
            </a:xfrm>
            <a:custGeom>
              <a:rect b="b" l="l" r="r" t="t"/>
              <a:pathLst>
                <a:path extrusionOk="0" h="16415" w="7221">
                  <a:moveTo>
                    <a:pt x="3171" y="2293"/>
                  </a:moveTo>
                  <a:lnTo>
                    <a:pt x="2415" y="2293"/>
                  </a:lnTo>
                  <a:cubicBezTo>
                    <a:pt x="2342" y="2293"/>
                    <a:pt x="2269" y="2220"/>
                    <a:pt x="2269" y="2146"/>
                  </a:cubicBezTo>
                  <a:lnTo>
                    <a:pt x="2269" y="1293"/>
                  </a:lnTo>
                  <a:cubicBezTo>
                    <a:pt x="2269" y="1195"/>
                    <a:pt x="2342" y="1146"/>
                    <a:pt x="2415" y="1146"/>
                  </a:cubicBezTo>
                  <a:lnTo>
                    <a:pt x="3171" y="1146"/>
                  </a:lnTo>
                  <a:cubicBezTo>
                    <a:pt x="3245" y="1146"/>
                    <a:pt x="3318" y="1195"/>
                    <a:pt x="3318" y="1293"/>
                  </a:cubicBezTo>
                  <a:lnTo>
                    <a:pt x="3318" y="2146"/>
                  </a:lnTo>
                  <a:cubicBezTo>
                    <a:pt x="3318" y="2220"/>
                    <a:pt x="3245" y="2293"/>
                    <a:pt x="3171" y="2293"/>
                  </a:cubicBezTo>
                  <a:close/>
                  <a:moveTo>
                    <a:pt x="5488" y="16414"/>
                  </a:moveTo>
                  <a:cubicBezTo>
                    <a:pt x="6440" y="16414"/>
                    <a:pt x="7220" y="15634"/>
                    <a:pt x="7220" y="14683"/>
                  </a:cubicBezTo>
                  <a:lnTo>
                    <a:pt x="7220" y="5537"/>
                  </a:lnTo>
                  <a:cubicBezTo>
                    <a:pt x="7220" y="4707"/>
                    <a:pt x="6659" y="4000"/>
                    <a:pt x="5854" y="3829"/>
                  </a:cubicBezTo>
                  <a:lnTo>
                    <a:pt x="5854" y="781"/>
                  </a:lnTo>
                  <a:cubicBezTo>
                    <a:pt x="5854" y="342"/>
                    <a:pt x="5513" y="0"/>
                    <a:pt x="5074" y="0"/>
                  </a:cubicBezTo>
                  <a:lnTo>
                    <a:pt x="2147" y="0"/>
                  </a:lnTo>
                  <a:cubicBezTo>
                    <a:pt x="1952" y="0"/>
                    <a:pt x="1732" y="73"/>
                    <a:pt x="1586" y="220"/>
                  </a:cubicBezTo>
                  <a:cubicBezTo>
                    <a:pt x="1440" y="366"/>
                    <a:pt x="1367" y="561"/>
                    <a:pt x="1367" y="781"/>
                  </a:cubicBezTo>
                  <a:lnTo>
                    <a:pt x="1367" y="3829"/>
                  </a:lnTo>
                  <a:cubicBezTo>
                    <a:pt x="1050" y="3902"/>
                    <a:pt x="757" y="4073"/>
                    <a:pt x="513" y="4293"/>
                  </a:cubicBezTo>
                  <a:cubicBezTo>
                    <a:pt x="196" y="4610"/>
                    <a:pt x="1" y="5049"/>
                    <a:pt x="1" y="5512"/>
                  </a:cubicBezTo>
                  <a:lnTo>
                    <a:pt x="1" y="14658"/>
                  </a:lnTo>
                  <a:cubicBezTo>
                    <a:pt x="1" y="15634"/>
                    <a:pt x="781" y="16414"/>
                    <a:pt x="1732" y="16414"/>
                  </a:cubicBezTo>
                  <a:close/>
                  <a:moveTo>
                    <a:pt x="1757" y="3805"/>
                  </a:moveTo>
                  <a:lnTo>
                    <a:pt x="5464" y="3805"/>
                  </a:lnTo>
                  <a:lnTo>
                    <a:pt x="5464" y="781"/>
                  </a:lnTo>
                  <a:cubicBezTo>
                    <a:pt x="5464" y="683"/>
                    <a:pt x="5415" y="585"/>
                    <a:pt x="5342" y="512"/>
                  </a:cubicBezTo>
                  <a:cubicBezTo>
                    <a:pt x="5269" y="439"/>
                    <a:pt x="5171" y="390"/>
                    <a:pt x="5074" y="390"/>
                  </a:cubicBezTo>
                  <a:lnTo>
                    <a:pt x="2147" y="390"/>
                  </a:lnTo>
                  <a:cubicBezTo>
                    <a:pt x="1928" y="390"/>
                    <a:pt x="1757" y="561"/>
                    <a:pt x="1757" y="781"/>
                  </a:cubicBezTo>
                  <a:close/>
                  <a:moveTo>
                    <a:pt x="1732" y="16024"/>
                  </a:moveTo>
                  <a:cubicBezTo>
                    <a:pt x="1001" y="16024"/>
                    <a:pt x="391" y="15414"/>
                    <a:pt x="391" y="14683"/>
                  </a:cubicBezTo>
                  <a:lnTo>
                    <a:pt x="391" y="5537"/>
                  </a:lnTo>
                  <a:cubicBezTo>
                    <a:pt x="391" y="4780"/>
                    <a:pt x="1001" y="4195"/>
                    <a:pt x="1732" y="4195"/>
                  </a:cubicBezTo>
                  <a:lnTo>
                    <a:pt x="5488" y="4195"/>
                  </a:lnTo>
                  <a:cubicBezTo>
                    <a:pt x="6220" y="4195"/>
                    <a:pt x="6830" y="4780"/>
                    <a:pt x="6830" y="5537"/>
                  </a:cubicBezTo>
                  <a:lnTo>
                    <a:pt x="6830" y="14683"/>
                  </a:lnTo>
                  <a:cubicBezTo>
                    <a:pt x="6830" y="15414"/>
                    <a:pt x="6220" y="16024"/>
                    <a:pt x="5488" y="16024"/>
                  </a:cubicBezTo>
                  <a:close/>
                  <a:moveTo>
                    <a:pt x="4781" y="2293"/>
                  </a:moveTo>
                  <a:lnTo>
                    <a:pt x="4074" y="2293"/>
                  </a:lnTo>
                  <a:cubicBezTo>
                    <a:pt x="3976" y="2293"/>
                    <a:pt x="3928" y="2220"/>
                    <a:pt x="3928" y="2146"/>
                  </a:cubicBezTo>
                  <a:lnTo>
                    <a:pt x="3928" y="1293"/>
                  </a:lnTo>
                  <a:cubicBezTo>
                    <a:pt x="3903" y="1220"/>
                    <a:pt x="3976" y="1146"/>
                    <a:pt x="4074" y="1146"/>
                  </a:cubicBezTo>
                  <a:lnTo>
                    <a:pt x="4781" y="1146"/>
                  </a:lnTo>
                  <a:cubicBezTo>
                    <a:pt x="4879" y="1146"/>
                    <a:pt x="4952" y="1220"/>
                    <a:pt x="4952" y="1293"/>
                  </a:cubicBezTo>
                  <a:lnTo>
                    <a:pt x="4952" y="2122"/>
                  </a:lnTo>
                  <a:cubicBezTo>
                    <a:pt x="4952" y="2220"/>
                    <a:pt x="4879" y="2293"/>
                    <a:pt x="4781" y="229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3871336" y="3530287"/>
              <a:ext cx="309980" cy="285349"/>
            </a:xfrm>
            <a:custGeom>
              <a:rect b="b" l="l" r="r" t="t"/>
              <a:pathLst>
                <a:path extrusionOk="0" h="3415" w="3709">
                  <a:moveTo>
                    <a:pt x="1" y="3415"/>
                  </a:moveTo>
                  <a:lnTo>
                    <a:pt x="3708" y="3415"/>
                  </a:lnTo>
                  <a:lnTo>
                    <a:pt x="3708" y="391"/>
                  </a:lnTo>
                  <a:cubicBezTo>
                    <a:pt x="3708" y="293"/>
                    <a:pt x="3659" y="195"/>
                    <a:pt x="3586" y="122"/>
                  </a:cubicBezTo>
                  <a:cubicBezTo>
                    <a:pt x="3513" y="49"/>
                    <a:pt x="3415" y="0"/>
                    <a:pt x="3318" y="0"/>
                  </a:cubicBezTo>
                  <a:lnTo>
                    <a:pt x="391" y="0"/>
                  </a:lnTo>
                  <a:cubicBezTo>
                    <a:pt x="172" y="0"/>
                    <a:pt x="1" y="171"/>
                    <a:pt x="1" y="391"/>
                  </a:cubicBezTo>
                  <a:close/>
                  <a:moveTo>
                    <a:pt x="1415" y="1903"/>
                  </a:moveTo>
                  <a:lnTo>
                    <a:pt x="659" y="1903"/>
                  </a:lnTo>
                  <a:cubicBezTo>
                    <a:pt x="586" y="1903"/>
                    <a:pt x="513" y="1830"/>
                    <a:pt x="513" y="1756"/>
                  </a:cubicBezTo>
                  <a:lnTo>
                    <a:pt x="513" y="903"/>
                  </a:lnTo>
                  <a:cubicBezTo>
                    <a:pt x="513" y="805"/>
                    <a:pt x="586" y="756"/>
                    <a:pt x="659" y="756"/>
                  </a:cubicBezTo>
                  <a:lnTo>
                    <a:pt x="1415" y="756"/>
                  </a:lnTo>
                  <a:cubicBezTo>
                    <a:pt x="1489" y="756"/>
                    <a:pt x="1562" y="805"/>
                    <a:pt x="1562" y="903"/>
                  </a:cubicBezTo>
                  <a:lnTo>
                    <a:pt x="1562" y="1756"/>
                  </a:lnTo>
                  <a:cubicBezTo>
                    <a:pt x="1562" y="1830"/>
                    <a:pt x="1489" y="1903"/>
                    <a:pt x="1415" y="1903"/>
                  </a:cubicBezTo>
                  <a:close/>
                  <a:moveTo>
                    <a:pt x="3025" y="1903"/>
                  </a:moveTo>
                  <a:lnTo>
                    <a:pt x="2318" y="1903"/>
                  </a:lnTo>
                  <a:cubicBezTo>
                    <a:pt x="2220" y="1903"/>
                    <a:pt x="2147" y="1830"/>
                    <a:pt x="2147" y="1732"/>
                  </a:cubicBezTo>
                  <a:lnTo>
                    <a:pt x="2147" y="903"/>
                  </a:lnTo>
                  <a:cubicBezTo>
                    <a:pt x="2147" y="830"/>
                    <a:pt x="2220" y="756"/>
                    <a:pt x="2318" y="756"/>
                  </a:cubicBezTo>
                  <a:lnTo>
                    <a:pt x="3025" y="756"/>
                  </a:lnTo>
                  <a:cubicBezTo>
                    <a:pt x="3123" y="756"/>
                    <a:pt x="3196" y="830"/>
                    <a:pt x="3196" y="903"/>
                  </a:cubicBezTo>
                  <a:lnTo>
                    <a:pt x="3196" y="1732"/>
                  </a:lnTo>
                  <a:cubicBezTo>
                    <a:pt x="3196" y="1830"/>
                    <a:pt x="3123" y="1903"/>
                    <a:pt x="3025" y="190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3775557" y="3848221"/>
              <a:ext cx="519836" cy="988485"/>
            </a:xfrm>
            <a:custGeom>
              <a:rect b="b" l="l" r="r" t="t"/>
              <a:pathLst>
                <a:path extrusionOk="0" h="11830" w="6220">
                  <a:moveTo>
                    <a:pt x="5074" y="707"/>
                  </a:moveTo>
                  <a:lnTo>
                    <a:pt x="5074" y="9854"/>
                  </a:lnTo>
                  <a:cubicBezTo>
                    <a:pt x="5074" y="10585"/>
                    <a:pt x="4464" y="11195"/>
                    <a:pt x="3732" y="11195"/>
                  </a:cubicBezTo>
                  <a:lnTo>
                    <a:pt x="1" y="11195"/>
                  </a:lnTo>
                  <a:cubicBezTo>
                    <a:pt x="49" y="11293"/>
                    <a:pt x="122" y="11366"/>
                    <a:pt x="196" y="11439"/>
                  </a:cubicBezTo>
                  <a:cubicBezTo>
                    <a:pt x="440" y="11683"/>
                    <a:pt x="781" y="11829"/>
                    <a:pt x="1122" y="11829"/>
                  </a:cubicBezTo>
                  <a:lnTo>
                    <a:pt x="4878" y="11829"/>
                  </a:lnTo>
                  <a:cubicBezTo>
                    <a:pt x="5610" y="11829"/>
                    <a:pt x="6220" y="11219"/>
                    <a:pt x="6220" y="10488"/>
                  </a:cubicBezTo>
                  <a:lnTo>
                    <a:pt x="6220" y="1342"/>
                  </a:lnTo>
                  <a:cubicBezTo>
                    <a:pt x="6220" y="610"/>
                    <a:pt x="5610" y="0"/>
                    <a:pt x="4878" y="0"/>
                  </a:cubicBezTo>
                  <a:lnTo>
                    <a:pt x="4878" y="0"/>
                  </a:lnTo>
                  <a:cubicBezTo>
                    <a:pt x="5000" y="220"/>
                    <a:pt x="5074" y="464"/>
                    <a:pt x="5074" y="707"/>
                  </a:cubicBezTo>
                  <a:close/>
                </a:path>
              </a:pathLst>
            </a:custGeom>
            <a:solidFill>
              <a:schemeClr val="dk1">
                <a:alpha val="2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" name="Google Shape;79;p1"/>
          <p:cNvGrpSpPr/>
          <p:nvPr/>
        </p:nvGrpSpPr>
        <p:grpSpPr>
          <a:xfrm>
            <a:off x="0" y="325714"/>
            <a:ext cx="1477118" cy="1510526"/>
            <a:chOff x="715100" y="274199"/>
            <a:chExt cx="1920300" cy="1918875"/>
          </a:xfrm>
        </p:grpSpPr>
        <p:sp>
          <p:nvSpPr>
            <p:cNvPr id="80" name="Google Shape;80;p1"/>
            <p:cNvSpPr/>
            <p:nvPr/>
          </p:nvSpPr>
          <p:spPr>
            <a:xfrm>
              <a:off x="806600" y="364274"/>
              <a:ext cx="1828800" cy="1828800"/>
            </a:xfrm>
            <a:prstGeom prst="roundRect">
              <a:avLst>
                <a:gd fmla="val 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1" name="Google Shape;81;p1"/>
            <p:cNvGrpSpPr/>
            <p:nvPr/>
          </p:nvGrpSpPr>
          <p:grpSpPr>
            <a:xfrm>
              <a:off x="715100" y="274199"/>
              <a:ext cx="1828800" cy="1828800"/>
              <a:chOff x="715100" y="274199"/>
              <a:chExt cx="1828800" cy="1828800"/>
            </a:xfrm>
          </p:grpSpPr>
          <p:sp>
            <p:nvSpPr>
              <p:cNvPr id="82" name="Google Shape;82;p1"/>
              <p:cNvSpPr/>
              <p:nvPr/>
            </p:nvSpPr>
            <p:spPr>
              <a:xfrm>
                <a:off x="715100" y="274199"/>
                <a:ext cx="1828800" cy="1828800"/>
              </a:xfrm>
              <a:prstGeom prst="roundRect">
                <a:avLst>
                  <a:gd fmla="val 0" name="adj"/>
                </a:avLst>
              </a:prstGeom>
              <a:solidFill>
                <a:schemeClr val="lt1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83" name="Google Shape;83;p1"/>
              <p:cNvCxnSpPr/>
              <p:nvPr/>
            </p:nvCxnSpPr>
            <p:spPr>
              <a:xfrm>
                <a:off x="717952" y="637800"/>
                <a:ext cx="1823100" cy="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84" name="Google Shape;84;p1"/>
              <p:cNvGrpSpPr/>
              <p:nvPr/>
            </p:nvGrpSpPr>
            <p:grpSpPr>
              <a:xfrm>
                <a:off x="2267950" y="363963"/>
                <a:ext cx="183000" cy="183000"/>
                <a:chOff x="8225400" y="367488"/>
                <a:chExt cx="183000" cy="183000"/>
              </a:xfrm>
            </p:grpSpPr>
            <p:cxnSp>
              <p:nvCxnSpPr>
                <p:cNvPr id="85" name="Google Shape;85;p1"/>
                <p:cNvCxnSpPr/>
                <p:nvPr/>
              </p:nvCxnSpPr>
              <p:spPr>
                <a:xfrm>
                  <a:off x="8225400" y="367488"/>
                  <a:ext cx="183000" cy="18300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cxnSp>
              <p:nvCxnSpPr>
                <p:cNvPr id="86" name="Google Shape;86;p1"/>
                <p:cNvCxnSpPr/>
                <p:nvPr/>
              </p:nvCxnSpPr>
              <p:spPr>
                <a:xfrm rot="5400000">
                  <a:off x="8225400" y="367488"/>
                  <a:ext cx="183000" cy="18300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</p:grpSp>
          <p:sp>
            <p:nvSpPr>
              <p:cNvPr id="87" name="Google Shape;87;p1"/>
              <p:cNvSpPr/>
              <p:nvPr/>
            </p:nvSpPr>
            <p:spPr>
              <a:xfrm>
                <a:off x="1951450" y="367563"/>
                <a:ext cx="179400" cy="179400"/>
              </a:xfrm>
              <a:prstGeom prst="rect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88" name="Google Shape;88;p1"/>
              <p:cNvCxnSpPr/>
              <p:nvPr/>
            </p:nvCxnSpPr>
            <p:spPr>
              <a:xfrm>
                <a:off x="1605849" y="546963"/>
                <a:ext cx="208500" cy="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89" name="Google Shape;89;p1"/>
          <p:cNvSpPr txBox="1"/>
          <p:nvPr>
            <p:ph idx="2" type="title"/>
          </p:nvPr>
        </p:nvSpPr>
        <p:spPr>
          <a:xfrm>
            <a:off x="140691" y="657123"/>
            <a:ext cx="1052513" cy="10797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" sz="5400"/>
              <a:t>2.2</a:t>
            </a:r>
            <a:endParaRPr sz="5400"/>
          </a:p>
        </p:txBody>
      </p:sp>
      <p:sp>
        <p:nvSpPr>
          <p:cNvPr id="90" name="Google Shape;90;p1"/>
          <p:cNvSpPr txBox="1"/>
          <p:nvPr>
            <p:ph type="title"/>
          </p:nvPr>
        </p:nvSpPr>
        <p:spPr>
          <a:xfrm>
            <a:off x="1876643" y="161754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" sz="3600">
                <a:solidFill>
                  <a:srgbClr val="1E9A78"/>
                </a:solidFill>
              </a:rPr>
              <a:t>Topic</a:t>
            </a:r>
            <a:endParaRPr sz="3600">
              <a:solidFill>
                <a:srgbClr val="1E9A78"/>
              </a:solidFill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1828841" y="3406196"/>
            <a:ext cx="5577850" cy="1463100"/>
            <a:chOff x="1828840" y="3371688"/>
            <a:chExt cx="5577850" cy="1463100"/>
          </a:xfrm>
        </p:grpSpPr>
        <p:sp>
          <p:nvSpPr>
            <p:cNvPr id="92" name="Google Shape;92;p1"/>
            <p:cNvSpPr/>
            <p:nvPr/>
          </p:nvSpPr>
          <p:spPr>
            <a:xfrm>
              <a:off x="1920290" y="3463188"/>
              <a:ext cx="5486400" cy="1371600"/>
            </a:xfrm>
            <a:prstGeom prst="roundRect">
              <a:avLst>
                <a:gd fmla="val 0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828840" y="3371688"/>
              <a:ext cx="5486400" cy="1371600"/>
            </a:xfrm>
            <a:prstGeom prst="roundRect">
              <a:avLst>
                <a:gd fmla="val 0" name="adj"/>
              </a:avLst>
            </a:prstGeom>
            <a:solidFill>
              <a:schemeClr val="lt1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4" name="Google Shape;94;p1"/>
            <p:cNvCxnSpPr/>
            <p:nvPr/>
          </p:nvCxnSpPr>
          <p:spPr>
            <a:xfrm>
              <a:off x="1828840" y="3554706"/>
              <a:ext cx="54849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95" name="Google Shape;95;p1"/>
          <p:cNvSpPr txBox="1"/>
          <p:nvPr>
            <p:ph idx="1" type="subTitle"/>
          </p:nvPr>
        </p:nvSpPr>
        <p:spPr>
          <a:xfrm>
            <a:off x="1884022" y="2164250"/>
            <a:ext cx="5217107" cy="1196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" sz="2400">
                <a:solidFill>
                  <a:srgbClr val="1E9A78"/>
                </a:solidFill>
                <a:latin typeface="Kai"/>
                <a:ea typeface="Kai"/>
                <a:cs typeface="Kai"/>
                <a:sym typeface="Kai"/>
              </a:rPr>
              <a:t>网上交友真能让人脱单吗?</a:t>
            </a:r>
            <a:br>
              <a:rPr b="1" lang="en" sz="2400">
                <a:solidFill>
                  <a:srgbClr val="AC4227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May online dating help you end your single status？</a:t>
            </a:r>
            <a:endParaRPr sz="24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6" name="Google Shape;96;p1"/>
          <p:cNvGrpSpPr/>
          <p:nvPr/>
        </p:nvGrpSpPr>
        <p:grpSpPr>
          <a:xfrm>
            <a:off x="463652" y="4105604"/>
            <a:ext cx="502899" cy="502899"/>
            <a:chOff x="858700" y="1967475"/>
            <a:chExt cx="605100" cy="605100"/>
          </a:xfrm>
        </p:grpSpPr>
        <p:sp>
          <p:nvSpPr>
            <p:cNvPr id="97" name="Google Shape;97;p1"/>
            <p:cNvSpPr/>
            <p:nvPr/>
          </p:nvSpPr>
          <p:spPr>
            <a:xfrm>
              <a:off x="858700" y="1967475"/>
              <a:ext cx="605100" cy="605100"/>
            </a:xfrm>
            <a:prstGeom prst="roundRect">
              <a:avLst>
                <a:gd fmla="val 15109" name="adj"/>
              </a:avLst>
            </a:prstGeom>
            <a:solidFill>
              <a:schemeClr val="accent3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932654" y="2075711"/>
              <a:ext cx="457191" cy="388627"/>
            </a:xfrm>
            <a:custGeom>
              <a:rect b="b" l="l" r="r" t="t"/>
              <a:pathLst>
                <a:path extrusionOk="0" h="9051" w="10659">
                  <a:moveTo>
                    <a:pt x="2797" y="1"/>
                  </a:moveTo>
                  <a:cubicBezTo>
                    <a:pt x="2767" y="1"/>
                    <a:pt x="2738" y="1"/>
                    <a:pt x="2708" y="2"/>
                  </a:cubicBezTo>
                  <a:cubicBezTo>
                    <a:pt x="1293" y="27"/>
                    <a:pt x="196" y="1173"/>
                    <a:pt x="196" y="2588"/>
                  </a:cubicBezTo>
                  <a:cubicBezTo>
                    <a:pt x="196" y="2588"/>
                    <a:pt x="1" y="6368"/>
                    <a:pt x="5318" y="9051"/>
                  </a:cubicBezTo>
                  <a:lnTo>
                    <a:pt x="5342" y="9051"/>
                  </a:lnTo>
                  <a:cubicBezTo>
                    <a:pt x="10659" y="6368"/>
                    <a:pt x="10488" y="2588"/>
                    <a:pt x="10488" y="2588"/>
                  </a:cubicBezTo>
                  <a:cubicBezTo>
                    <a:pt x="10488" y="1173"/>
                    <a:pt x="9366" y="27"/>
                    <a:pt x="7976" y="2"/>
                  </a:cubicBezTo>
                  <a:cubicBezTo>
                    <a:pt x="7946" y="1"/>
                    <a:pt x="7916" y="1"/>
                    <a:pt x="7885" y="1"/>
                  </a:cubicBezTo>
                  <a:cubicBezTo>
                    <a:pt x="6512" y="1"/>
                    <a:pt x="5390" y="1081"/>
                    <a:pt x="5342" y="2441"/>
                  </a:cubicBezTo>
                  <a:cubicBezTo>
                    <a:pt x="5270" y="1081"/>
                    <a:pt x="4148" y="1"/>
                    <a:pt x="2797" y="1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9" name="Google Shape;99;p1"/>
          <p:cNvSpPr/>
          <p:nvPr/>
        </p:nvSpPr>
        <p:spPr>
          <a:xfrm>
            <a:off x="3460435" y="1561654"/>
            <a:ext cx="457208" cy="164590"/>
          </a:xfrm>
          <a:custGeom>
            <a:rect b="b" l="l" r="r" t="t"/>
            <a:pathLst>
              <a:path extrusionOk="0" h="3025" w="7903">
                <a:moveTo>
                  <a:pt x="2025" y="2829"/>
                </a:moveTo>
                <a:cubicBezTo>
                  <a:pt x="1829" y="3024"/>
                  <a:pt x="1537" y="2732"/>
                  <a:pt x="1732" y="2537"/>
                </a:cubicBezTo>
                <a:lnTo>
                  <a:pt x="2756" y="1537"/>
                </a:lnTo>
                <a:lnTo>
                  <a:pt x="1732" y="512"/>
                </a:lnTo>
                <a:cubicBezTo>
                  <a:pt x="1537" y="317"/>
                  <a:pt x="1829" y="49"/>
                  <a:pt x="2025" y="220"/>
                </a:cubicBezTo>
                <a:lnTo>
                  <a:pt x="3171" y="1390"/>
                </a:lnTo>
                <a:cubicBezTo>
                  <a:pt x="3244" y="1463"/>
                  <a:pt x="3244" y="1585"/>
                  <a:pt x="3171" y="1683"/>
                </a:cubicBezTo>
                <a:close/>
                <a:moveTo>
                  <a:pt x="195" y="512"/>
                </a:moveTo>
                <a:lnTo>
                  <a:pt x="1195" y="1512"/>
                </a:lnTo>
                <a:lnTo>
                  <a:pt x="195" y="2537"/>
                </a:lnTo>
                <a:cubicBezTo>
                  <a:pt x="0" y="2732"/>
                  <a:pt x="269" y="3000"/>
                  <a:pt x="464" y="2805"/>
                </a:cubicBezTo>
                <a:lnTo>
                  <a:pt x="1610" y="1659"/>
                </a:lnTo>
                <a:cubicBezTo>
                  <a:pt x="1708" y="1585"/>
                  <a:pt x="1708" y="1463"/>
                  <a:pt x="1610" y="1366"/>
                </a:cubicBezTo>
                <a:lnTo>
                  <a:pt x="464" y="220"/>
                </a:lnTo>
                <a:cubicBezTo>
                  <a:pt x="269" y="25"/>
                  <a:pt x="0" y="317"/>
                  <a:pt x="195" y="512"/>
                </a:cubicBezTo>
                <a:close/>
                <a:moveTo>
                  <a:pt x="6659" y="2829"/>
                </a:moveTo>
                <a:cubicBezTo>
                  <a:pt x="6464" y="3024"/>
                  <a:pt x="6195" y="2732"/>
                  <a:pt x="6366" y="2537"/>
                </a:cubicBezTo>
                <a:lnTo>
                  <a:pt x="7390" y="1537"/>
                </a:lnTo>
                <a:lnTo>
                  <a:pt x="6366" y="512"/>
                </a:lnTo>
                <a:cubicBezTo>
                  <a:pt x="6195" y="317"/>
                  <a:pt x="6464" y="49"/>
                  <a:pt x="6659" y="220"/>
                </a:cubicBezTo>
                <a:lnTo>
                  <a:pt x="7805" y="1390"/>
                </a:lnTo>
                <a:cubicBezTo>
                  <a:pt x="7903" y="1463"/>
                  <a:pt x="7903" y="1585"/>
                  <a:pt x="7805" y="1683"/>
                </a:cubicBezTo>
                <a:close/>
                <a:moveTo>
                  <a:pt x="5122" y="2829"/>
                </a:moveTo>
                <a:lnTo>
                  <a:pt x="6268" y="1683"/>
                </a:lnTo>
                <a:cubicBezTo>
                  <a:pt x="6342" y="1585"/>
                  <a:pt x="6342" y="1463"/>
                  <a:pt x="6268" y="1390"/>
                </a:cubicBezTo>
                <a:lnTo>
                  <a:pt x="5122" y="220"/>
                </a:lnTo>
                <a:cubicBezTo>
                  <a:pt x="4927" y="73"/>
                  <a:pt x="4659" y="317"/>
                  <a:pt x="4829" y="512"/>
                </a:cubicBezTo>
                <a:lnTo>
                  <a:pt x="5854" y="1537"/>
                </a:lnTo>
                <a:lnTo>
                  <a:pt x="4829" y="2537"/>
                </a:lnTo>
                <a:cubicBezTo>
                  <a:pt x="4634" y="2732"/>
                  <a:pt x="4927" y="3024"/>
                  <a:pt x="5122" y="2829"/>
                </a:cubicBezTo>
                <a:close/>
                <a:moveTo>
                  <a:pt x="3561" y="2829"/>
                </a:moveTo>
                <a:lnTo>
                  <a:pt x="4707" y="1683"/>
                </a:lnTo>
                <a:cubicBezTo>
                  <a:pt x="4805" y="1585"/>
                  <a:pt x="4805" y="1463"/>
                  <a:pt x="4707" y="1390"/>
                </a:cubicBezTo>
                <a:lnTo>
                  <a:pt x="3561" y="220"/>
                </a:lnTo>
                <a:cubicBezTo>
                  <a:pt x="3366" y="0"/>
                  <a:pt x="3049" y="317"/>
                  <a:pt x="3268" y="512"/>
                </a:cubicBezTo>
                <a:lnTo>
                  <a:pt x="4293" y="1537"/>
                </a:lnTo>
                <a:lnTo>
                  <a:pt x="3268" y="2537"/>
                </a:lnTo>
                <a:cubicBezTo>
                  <a:pt x="3098" y="2732"/>
                  <a:pt x="3366" y="3024"/>
                  <a:pt x="3561" y="282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4585008" y="1558370"/>
            <a:ext cx="457196" cy="57149"/>
          </a:xfrm>
          <a:custGeom>
            <a:rect b="b" l="l" r="r" t="t"/>
            <a:pathLst>
              <a:path extrusionOk="0" h="1391" w="11732">
                <a:moveTo>
                  <a:pt x="11488" y="854"/>
                </a:moveTo>
                <a:cubicBezTo>
                  <a:pt x="11708" y="878"/>
                  <a:pt x="11732" y="1220"/>
                  <a:pt x="11488" y="1244"/>
                </a:cubicBezTo>
                <a:cubicBezTo>
                  <a:pt x="11220" y="1244"/>
                  <a:pt x="10952" y="1098"/>
                  <a:pt x="10805" y="854"/>
                </a:cubicBezTo>
                <a:cubicBezTo>
                  <a:pt x="10683" y="708"/>
                  <a:pt x="10561" y="537"/>
                  <a:pt x="10366" y="537"/>
                </a:cubicBezTo>
                <a:cubicBezTo>
                  <a:pt x="10171" y="537"/>
                  <a:pt x="10049" y="683"/>
                  <a:pt x="9927" y="854"/>
                </a:cubicBezTo>
                <a:cubicBezTo>
                  <a:pt x="9781" y="1098"/>
                  <a:pt x="9513" y="1244"/>
                  <a:pt x="9244" y="1244"/>
                </a:cubicBezTo>
                <a:cubicBezTo>
                  <a:pt x="8952" y="1244"/>
                  <a:pt x="8708" y="1098"/>
                  <a:pt x="8561" y="854"/>
                </a:cubicBezTo>
                <a:cubicBezTo>
                  <a:pt x="8439" y="708"/>
                  <a:pt x="8293" y="537"/>
                  <a:pt x="8122" y="537"/>
                </a:cubicBezTo>
                <a:cubicBezTo>
                  <a:pt x="7927" y="537"/>
                  <a:pt x="7805" y="683"/>
                  <a:pt x="7683" y="854"/>
                </a:cubicBezTo>
                <a:cubicBezTo>
                  <a:pt x="7537" y="1098"/>
                  <a:pt x="7269" y="1244"/>
                  <a:pt x="6976" y="1244"/>
                </a:cubicBezTo>
                <a:cubicBezTo>
                  <a:pt x="6708" y="1244"/>
                  <a:pt x="6439" y="1098"/>
                  <a:pt x="6293" y="854"/>
                </a:cubicBezTo>
                <a:cubicBezTo>
                  <a:pt x="6171" y="708"/>
                  <a:pt x="6049" y="537"/>
                  <a:pt x="5854" y="537"/>
                </a:cubicBezTo>
                <a:cubicBezTo>
                  <a:pt x="5683" y="537"/>
                  <a:pt x="5561" y="683"/>
                  <a:pt x="5415" y="854"/>
                </a:cubicBezTo>
                <a:cubicBezTo>
                  <a:pt x="5122" y="1391"/>
                  <a:pt x="4342" y="1391"/>
                  <a:pt x="4049" y="854"/>
                </a:cubicBezTo>
                <a:cubicBezTo>
                  <a:pt x="3927" y="708"/>
                  <a:pt x="3805" y="537"/>
                  <a:pt x="3610" y="537"/>
                </a:cubicBezTo>
                <a:cubicBezTo>
                  <a:pt x="3415" y="537"/>
                  <a:pt x="3318" y="683"/>
                  <a:pt x="3171" y="854"/>
                </a:cubicBezTo>
                <a:cubicBezTo>
                  <a:pt x="2879" y="1391"/>
                  <a:pt x="2098" y="1391"/>
                  <a:pt x="1805" y="854"/>
                </a:cubicBezTo>
                <a:cubicBezTo>
                  <a:pt x="1683" y="708"/>
                  <a:pt x="1561" y="537"/>
                  <a:pt x="1366" y="537"/>
                </a:cubicBezTo>
                <a:cubicBezTo>
                  <a:pt x="1171" y="537"/>
                  <a:pt x="1074" y="683"/>
                  <a:pt x="927" y="854"/>
                </a:cubicBezTo>
                <a:cubicBezTo>
                  <a:pt x="781" y="1098"/>
                  <a:pt x="513" y="1244"/>
                  <a:pt x="244" y="1244"/>
                </a:cubicBezTo>
                <a:cubicBezTo>
                  <a:pt x="1" y="1220"/>
                  <a:pt x="1" y="878"/>
                  <a:pt x="244" y="854"/>
                </a:cubicBezTo>
                <a:cubicBezTo>
                  <a:pt x="391" y="854"/>
                  <a:pt x="513" y="732"/>
                  <a:pt x="635" y="586"/>
                </a:cubicBezTo>
                <a:cubicBezTo>
                  <a:pt x="781" y="317"/>
                  <a:pt x="1074" y="171"/>
                  <a:pt x="1366" y="147"/>
                </a:cubicBezTo>
                <a:cubicBezTo>
                  <a:pt x="1659" y="171"/>
                  <a:pt x="1952" y="317"/>
                  <a:pt x="2098" y="586"/>
                </a:cubicBezTo>
                <a:cubicBezTo>
                  <a:pt x="2220" y="732"/>
                  <a:pt x="2342" y="854"/>
                  <a:pt x="2488" y="854"/>
                </a:cubicBezTo>
                <a:lnTo>
                  <a:pt x="2488" y="854"/>
                </a:lnTo>
                <a:cubicBezTo>
                  <a:pt x="2635" y="854"/>
                  <a:pt x="2757" y="732"/>
                  <a:pt x="2879" y="586"/>
                </a:cubicBezTo>
                <a:cubicBezTo>
                  <a:pt x="3196" y="0"/>
                  <a:pt x="4025" y="0"/>
                  <a:pt x="4342" y="586"/>
                </a:cubicBezTo>
                <a:cubicBezTo>
                  <a:pt x="4464" y="732"/>
                  <a:pt x="4586" y="854"/>
                  <a:pt x="4732" y="854"/>
                </a:cubicBezTo>
                <a:lnTo>
                  <a:pt x="4781" y="854"/>
                </a:lnTo>
                <a:cubicBezTo>
                  <a:pt x="4927" y="854"/>
                  <a:pt x="5025" y="732"/>
                  <a:pt x="5147" y="586"/>
                </a:cubicBezTo>
                <a:cubicBezTo>
                  <a:pt x="5318" y="317"/>
                  <a:pt x="5586" y="171"/>
                  <a:pt x="5878" y="147"/>
                </a:cubicBezTo>
                <a:cubicBezTo>
                  <a:pt x="6196" y="171"/>
                  <a:pt x="6464" y="317"/>
                  <a:pt x="6635" y="586"/>
                </a:cubicBezTo>
                <a:cubicBezTo>
                  <a:pt x="6757" y="732"/>
                  <a:pt x="6854" y="854"/>
                  <a:pt x="7000" y="854"/>
                </a:cubicBezTo>
                <a:lnTo>
                  <a:pt x="7025" y="854"/>
                </a:lnTo>
                <a:cubicBezTo>
                  <a:pt x="7171" y="854"/>
                  <a:pt x="7293" y="732"/>
                  <a:pt x="7391" y="586"/>
                </a:cubicBezTo>
                <a:cubicBezTo>
                  <a:pt x="7708" y="0"/>
                  <a:pt x="8561" y="0"/>
                  <a:pt x="8878" y="586"/>
                </a:cubicBezTo>
                <a:cubicBezTo>
                  <a:pt x="9000" y="732"/>
                  <a:pt x="9098" y="854"/>
                  <a:pt x="9244" y="854"/>
                </a:cubicBezTo>
                <a:lnTo>
                  <a:pt x="9269" y="854"/>
                </a:lnTo>
                <a:cubicBezTo>
                  <a:pt x="9415" y="854"/>
                  <a:pt x="9537" y="732"/>
                  <a:pt x="9659" y="586"/>
                </a:cubicBezTo>
                <a:cubicBezTo>
                  <a:pt x="9805" y="317"/>
                  <a:pt x="10074" y="171"/>
                  <a:pt x="10391" y="147"/>
                </a:cubicBezTo>
                <a:cubicBezTo>
                  <a:pt x="10683" y="171"/>
                  <a:pt x="10976" y="317"/>
                  <a:pt x="11122" y="586"/>
                </a:cubicBezTo>
                <a:cubicBezTo>
                  <a:pt x="11244" y="732"/>
                  <a:pt x="11342" y="854"/>
                  <a:pt x="11488" y="85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3042490" y="1417326"/>
            <a:ext cx="457207" cy="59636"/>
          </a:xfrm>
          <a:custGeom>
            <a:rect b="b" l="l" r="r" t="t"/>
            <a:pathLst>
              <a:path extrusionOk="0" h="952" w="8294">
                <a:moveTo>
                  <a:pt x="415" y="0"/>
                </a:moveTo>
                <a:cubicBezTo>
                  <a:pt x="757" y="0"/>
                  <a:pt x="952" y="439"/>
                  <a:pt x="708" y="683"/>
                </a:cubicBezTo>
                <a:cubicBezTo>
                  <a:pt x="440" y="951"/>
                  <a:pt x="1" y="756"/>
                  <a:pt x="25" y="390"/>
                </a:cubicBezTo>
                <a:cubicBezTo>
                  <a:pt x="25" y="171"/>
                  <a:pt x="196" y="0"/>
                  <a:pt x="415" y="0"/>
                </a:cubicBezTo>
                <a:close/>
                <a:moveTo>
                  <a:pt x="7757" y="0"/>
                </a:moveTo>
                <a:cubicBezTo>
                  <a:pt x="8123" y="0"/>
                  <a:pt x="8293" y="439"/>
                  <a:pt x="8025" y="683"/>
                </a:cubicBezTo>
                <a:cubicBezTo>
                  <a:pt x="7781" y="951"/>
                  <a:pt x="7342" y="756"/>
                  <a:pt x="7342" y="415"/>
                </a:cubicBezTo>
                <a:cubicBezTo>
                  <a:pt x="7342" y="195"/>
                  <a:pt x="7537" y="0"/>
                  <a:pt x="7757" y="0"/>
                </a:cubicBezTo>
                <a:close/>
                <a:moveTo>
                  <a:pt x="5928" y="0"/>
                </a:moveTo>
                <a:cubicBezTo>
                  <a:pt x="6293" y="24"/>
                  <a:pt x="6440" y="463"/>
                  <a:pt x="6171" y="707"/>
                </a:cubicBezTo>
                <a:cubicBezTo>
                  <a:pt x="5903" y="951"/>
                  <a:pt x="5488" y="756"/>
                  <a:pt x="5513" y="390"/>
                </a:cubicBezTo>
                <a:cubicBezTo>
                  <a:pt x="5513" y="171"/>
                  <a:pt x="5684" y="0"/>
                  <a:pt x="5903" y="0"/>
                </a:cubicBezTo>
                <a:close/>
                <a:moveTo>
                  <a:pt x="4098" y="0"/>
                </a:moveTo>
                <a:cubicBezTo>
                  <a:pt x="4464" y="24"/>
                  <a:pt x="4610" y="463"/>
                  <a:pt x="4342" y="707"/>
                </a:cubicBezTo>
                <a:cubicBezTo>
                  <a:pt x="4074" y="951"/>
                  <a:pt x="3659" y="756"/>
                  <a:pt x="3684" y="390"/>
                </a:cubicBezTo>
                <a:cubicBezTo>
                  <a:pt x="3684" y="171"/>
                  <a:pt x="3854" y="0"/>
                  <a:pt x="4074" y="0"/>
                </a:cubicBezTo>
                <a:close/>
                <a:moveTo>
                  <a:pt x="2269" y="0"/>
                </a:moveTo>
                <a:cubicBezTo>
                  <a:pt x="2635" y="24"/>
                  <a:pt x="2781" y="463"/>
                  <a:pt x="2513" y="707"/>
                </a:cubicBezTo>
                <a:cubicBezTo>
                  <a:pt x="2245" y="951"/>
                  <a:pt x="1830" y="756"/>
                  <a:pt x="1854" y="390"/>
                </a:cubicBezTo>
                <a:cubicBezTo>
                  <a:pt x="1854" y="171"/>
                  <a:pt x="2025" y="0"/>
                  <a:pt x="224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2" name="Google Shape;102;p1"/>
          <p:cNvGrpSpPr/>
          <p:nvPr/>
        </p:nvGrpSpPr>
        <p:grpSpPr>
          <a:xfrm>
            <a:off x="463700" y="3419800"/>
            <a:ext cx="502800" cy="502800"/>
            <a:chOff x="1627550" y="2017350"/>
            <a:chExt cx="502800" cy="502800"/>
          </a:xfrm>
        </p:grpSpPr>
        <p:sp>
          <p:nvSpPr>
            <p:cNvPr id="103" name="Google Shape;103;p1"/>
            <p:cNvSpPr/>
            <p:nvPr/>
          </p:nvSpPr>
          <p:spPr>
            <a:xfrm>
              <a:off x="1627550" y="2017350"/>
              <a:ext cx="502800" cy="502800"/>
            </a:xfrm>
            <a:prstGeom prst="roundRect">
              <a:avLst>
                <a:gd fmla="val 15109" name="adj"/>
              </a:avLst>
            </a:prstGeom>
            <a:solidFill>
              <a:schemeClr val="accen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1718900" y="2108700"/>
              <a:ext cx="320100" cy="320100"/>
            </a:xfrm>
            <a:prstGeom prst="donut">
              <a:avLst>
                <a:gd fmla="val 25000" name="adj"/>
              </a:avLst>
            </a:prstGeom>
            <a:solidFill>
              <a:schemeClr val="l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5" name="Google Shape;105;p1"/>
          <p:cNvSpPr txBox="1"/>
          <p:nvPr/>
        </p:nvSpPr>
        <p:spPr>
          <a:xfrm>
            <a:off x="2006603" y="3511962"/>
            <a:ext cx="5217107" cy="1196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3000" u="none" cap="none" strike="noStrike">
                <a:solidFill>
                  <a:srgbClr val="CC0000"/>
                </a:solidFill>
                <a:latin typeface="Kai"/>
                <a:ea typeface="Kai"/>
                <a:cs typeface="Kai"/>
                <a:sym typeface="Kai"/>
              </a:rPr>
              <a:t>平行阅读#1</a:t>
            </a:r>
            <a:endParaRPr b="0" i="0" sz="3000" u="none" cap="none" strike="noStrike">
              <a:solidFill>
                <a:srgbClr val="CC0000"/>
              </a:solidFill>
              <a:latin typeface="Kai"/>
              <a:ea typeface="Kai"/>
              <a:cs typeface="Kai"/>
              <a:sym typeface="Ka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3000" u="none" cap="none" strike="noStrike">
                <a:solidFill>
                  <a:srgbClr val="CC0000"/>
                </a:solidFill>
                <a:latin typeface="Kai"/>
                <a:ea typeface="Kai"/>
                <a:cs typeface="Kai"/>
                <a:sym typeface="Kai"/>
              </a:rPr>
              <a:t>香港大学全面封杀GPT</a:t>
            </a:r>
            <a:endParaRPr b="0" i="0" sz="3000" u="none" cap="none" strike="noStrike">
              <a:solidFill>
                <a:srgbClr val="CC0000"/>
              </a:solidFill>
              <a:latin typeface="Kai"/>
              <a:ea typeface="Kai"/>
              <a:cs typeface="Kai"/>
              <a:sym typeface="Ka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solidFill>
          <a:schemeClr val="accent6"/>
        </a:solidFill>
      </p:bgPr>
    </p:bg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0"/>
          <p:cNvSpPr txBox="1"/>
          <p:nvPr>
            <p:ph type="title"/>
          </p:nvPr>
        </p:nvSpPr>
        <p:spPr>
          <a:xfrm>
            <a:off x="311700" y="-5"/>
            <a:ext cx="8520600" cy="8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1800"/>
              </a:spcAft>
              <a:buSzPts val="3500"/>
              <a:buNone/>
            </a:pPr>
            <a:r>
              <a:rPr lang="en" sz="2900">
                <a:solidFill>
                  <a:srgbClr val="AC422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活动 5 ：课堂讨论</a:t>
            </a:r>
            <a:endParaRPr sz="2900">
              <a:solidFill>
                <a:srgbClr val="AC422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0" name="Google Shape;220;p10"/>
          <p:cNvSpPr txBox="1"/>
          <p:nvPr>
            <p:ph idx="1" type="body"/>
          </p:nvPr>
        </p:nvSpPr>
        <p:spPr>
          <a:xfrm>
            <a:off x="215450" y="727850"/>
            <a:ext cx="8809800" cy="40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SimSun"/>
                <a:ea typeface="SimSun"/>
                <a:cs typeface="SimSun"/>
                <a:sym typeface="SimSun"/>
              </a:rPr>
              <a:t>1.</a:t>
            </a:r>
            <a:r>
              <a:rPr lang="en" sz="2400">
                <a:latin typeface="SimSun"/>
                <a:ea typeface="SimSun"/>
                <a:cs typeface="SimSun"/>
                <a:sym typeface="SimSun"/>
              </a:rPr>
              <a:t>香港大学的决策是明智的、有远见的，还是短视的、 愚蠢的？可行的/不可行的？为什么？</a:t>
            </a:r>
            <a:endParaRPr sz="2400">
              <a:latin typeface="SimSun"/>
              <a:ea typeface="SimSun"/>
              <a:cs typeface="SimSun"/>
              <a:sym typeface="SimSun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400">
              <a:latin typeface="SimSun"/>
              <a:ea typeface="SimSun"/>
              <a:cs typeface="SimSun"/>
              <a:sym typeface="SimSun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400">
              <a:latin typeface="SimSun"/>
              <a:ea typeface="SimSun"/>
              <a:cs typeface="SimSun"/>
              <a:sym typeface="SimS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SimSun"/>
                <a:ea typeface="SimSun"/>
                <a:cs typeface="SimSun"/>
                <a:sym typeface="SimSun"/>
              </a:rPr>
              <a:t>2. 在你看来， 大学有必要对学生、教师使用ChatGPT制定规定吗？为什么？</a:t>
            </a:r>
            <a:endParaRPr sz="2400">
              <a:latin typeface="SimSun"/>
              <a:ea typeface="SimSun"/>
              <a:cs typeface="SimSun"/>
              <a:sym typeface="SimSu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400">
              <a:latin typeface="SimSun"/>
              <a:ea typeface="SimSun"/>
              <a:cs typeface="SimSun"/>
              <a:sym typeface="SimSu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"/>
          <p:cNvSpPr txBox="1"/>
          <p:nvPr>
            <p:ph type="title"/>
          </p:nvPr>
        </p:nvSpPr>
        <p:spPr>
          <a:xfrm>
            <a:off x="418750" y="196482"/>
            <a:ext cx="8318009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b="1" lang="en" sz="2400">
                <a:solidFill>
                  <a:srgbClr val="804D69"/>
                </a:solidFill>
              </a:rPr>
              <a:t>Advanced Low/Mid </a:t>
            </a:r>
            <a:r>
              <a:rPr b="1" lang="en" sz="2400">
                <a:solidFill>
                  <a:srgbClr val="804D69"/>
                </a:solidFill>
                <a:latin typeface="Kai"/>
                <a:ea typeface="Kai"/>
                <a:cs typeface="Kai"/>
                <a:sym typeface="Kai"/>
              </a:rPr>
              <a:t>高级汉语</a:t>
            </a:r>
            <a:br>
              <a:rPr b="1" lang="en" sz="2400">
                <a:solidFill>
                  <a:srgbClr val="804D69"/>
                </a:solidFill>
                <a:latin typeface="Kai"/>
                <a:ea typeface="Kai"/>
                <a:cs typeface="Kai"/>
                <a:sym typeface="Kai"/>
              </a:rPr>
            </a:br>
            <a:r>
              <a:rPr b="1" lang="en" sz="2400">
                <a:solidFill>
                  <a:srgbClr val="804D69"/>
                </a:solidFill>
              </a:rPr>
              <a:t>Select for 5-6 class </a:t>
            </a:r>
            <a:r>
              <a:rPr lang="en" sz="2400">
                <a:solidFill>
                  <a:srgbClr val="804D69"/>
                </a:solidFill>
                <a:latin typeface="Jost"/>
                <a:ea typeface="Jost"/>
                <a:cs typeface="Jost"/>
                <a:sym typeface="Jost"/>
              </a:rPr>
              <a:t>periods </a:t>
            </a:r>
            <a:r>
              <a:rPr b="1" lang="en" sz="2400">
                <a:solidFill>
                  <a:srgbClr val="804D69"/>
                </a:solidFill>
                <a:latin typeface="Kai"/>
                <a:ea typeface="Kai"/>
                <a:cs typeface="Kai"/>
                <a:sym typeface="Kai"/>
              </a:rPr>
              <a:t>根据实际情况自选5-6个课时完成</a:t>
            </a:r>
            <a:br>
              <a:rPr lang="en" sz="2400">
                <a:solidFill>
                  <a:srgbClr val="804D69"/>
                </a:solidFill>
                <a:latin typeface="Jost"/>
                <a:ea typeface="Jost"/>
                <a:cs typeface="Jost"/>
                <a:sym typeface="Jost"/>
              </a:rPr>
            </a:br>
            <a:endParaRPr b="1" sz="2400">
              <a:solidFill>
                <a:srgbClr val="804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612038" y="2725671"/>
            <a:ext cx="1645800" cy="594300"/>
          </a:xfrm>
          <a:prstGeom prst="rect">
            <a:avLst/>
          </a:prstGeom>
          <a:solidFill>
            <a:srgbClr val="8BC145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Main Text </a:t>
            </a:r>
            <a:br>
              <a:rPr b="1" i="0" lang="en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" sz="1800" u="none" cap="none" strike="noStrike">
                <a:solidFill>
                  <a:srgbClr val="002060"/>
                </a:solidFill>
                <a:latin typeface="Kai"/>
                <a:ea typeface="Kai"/>
                <a:cs typeface="Kai"/>
                <a:sym typeface="Kai"/>
              </a:rPr>
              <a:t>精读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2385669" y="2725671"/>
            <a:ext cx="1933131" cy="594300"/>
          </a:xfrm>
          <a:prstGeom prst="rect">
            <a:avLst/>
          </a:pr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Parallel </a:t>
            </a:r>
            <a:br>
              <a:rPr b="1" i="0" lang="en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" sz="1800" u="none" cap="none" strike="noStrike">
                <a:solidFill>
                  <a:srgbClr val="002060"/>
                </a:solidFill>
                <a:latin typeface="Kai"/>
                <a:ea typeface="Kai"/>
                <a:cs typeface="Kai"/>
                <a:sym typeface="Kai"/>
              </a:rPr>
              <a:t>平行阅读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"/>
          <p:cNvSpPr/>
          <p:nvPr/>
        </p:nvSpPr>
        <p:spPr>
          <a:xfrm>
            <a:off x="4482275" y="2725671"/>
            <a:ext cx="1965898" cy="594300"/>
          </a:xfrm>
          <a:prstGeom prst="rect">
            <a:avLst/>
          </a:pr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Parallel </a:t>
            </a:r>
            <a:br>
              <a:rPr b="1" i="0" lang="en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" sz="1800" u="none" cap="none" strike="noStrike">
                <a:solidFill>
                  <a:srgbClr val="002060"/>
                </a:solidFill>
                <a:latin typeface="Kai"/>
                <a:ea typeface="Kai"/>
                <a:cs typeface="Kai"/>
                <a:sym typeface="Kai"/>
              </a:rPr>
              <a:t>平行阅读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/>
          <p:cNvSpPr/>
          <p:nvPr/>
        </p:nvSpPr>
        <p:spPr>
          <a:xfrm>
            <a:off x="6608224" y="2725671"/>
            <a:ext cx="1899737" cy="594300"/>
          </a:xfrm>
          <a:prstGeom prst="rect">
            <a:avLst/>
          </a:prstGeom>
          <a:solidFill>
            <a:srgbClr val="37AFCE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Assessment </a:t>
            </a:r>
            <a:br>
              <a:rPr b="1" i="0" lang="en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" sz="1800" u="none" cap="none" strike="noStrike">
                <a:solidFill>
                  <a:srgbClr val="002060"/>
                </a:solidFill>
                <a:latin typeface="Kai"/>
                <a:ea typeface="Kai"/>
                <a:cs typeface="Kai"/>
                <a:sym typeface="Kai"/>
              </a:rPr>
              <a:t>评估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"/>
          <p:cNvSpPr txBox="1"/>
          <p:nvPr/>
        </p:nvSpPr>
        <p:spPr>
          <a:xfrm flipH="1">
            <a:off x="715075" y="1600325"/>
            <a:ext cx="2286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Kai"/>
                <a:ea typeface="Kai"/>
                <a:cs typeface="Kai"/>
                <a:sym typeface="Kai"/>
              </a:rPr>
              <a:t>网上交友</a:t>
            </a:r>
            <a:b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Dating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 txBox="1"/>
          <p:nvPr/>
        </p:nvSpPr>
        <p:spPr>
          <a:xfrm flipH="1">
            <a:off x="715075" y="1966958"/>
            <a:ext cx="2286000" cy="5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" sz="2400" u="none" cap="none" strike="noStrike">
                <a:solidFill>
                  <a:srgbClr val="B3819C"/>
                </a:solidFill>
                <a:latin typeface="Arial"/>
                <a:ea typeface="Arial"/>
                <a:cs typeface="Arial"/>
                <a:sym typeface="Arial"/>
              </a:rPr>
              <a:t>许淑婷</a:t>
            </a:r>
            <a:endParaRPr b="0" i="0" sz="2400" u="none" cap="none" strike="noStrike">
              <a:solidFill>
                <a:srgbClr val="B3819C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17" name="Google Shape;117;p2"/>
          <p:cNvSpPr txBox="1"/>
          <p:nvPr/>
        </p:nvSpPr>
        <p:spPr>
          <a:xfrm flipH="1">
            <a:off x="2268485" y="3718611"/>
            <a:ext cx="2541863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b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" sz="2100" u="none" cap="none" strike="noStrike">
                <a:solidFill>
                  <a:schemeClr val="dk1"/>
                </a:solidFill>
                <a:latin typeface="Kai"/>
                <a:ea typeface="Kai"/>
                <a:cs typeface="Kai"/>
                <a:sym typeface="Kai"/>
              </a:rPr>
              <a:t>封杀GPT, 交友App</a:t>
            </a:r>
            <a:b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ChatGPT, Tinder App 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 txBox="1"/>
          <p:nvPr/>
        </p:nvSpPr>
        <p:spPr>
          <a:xfrm flipH="1">
            <a:off x="2524350" y="4141347"/>
            <a:ext cx="2286000" cy="5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" sz="2400" u="none" cap="none" strike="noStrike">
                <a:solidFill>
                  <a:srgbClr val="1E9A78"/>
                </a:solidFill>
                <a:latin typeface="Arial"/>
                <a:ea typeface="Arial"/>
                <a:cs typeface="Arial"/>
                <a:sym typeface="Arial"/>
              </a:rPr>
              <a:t>梁新欣</a:t>
            </a:r>
            <a:endParaRPr b="0" i="0" sz="2400" u="none" cap="none" strike="noStrike">
              <a:solidFill>
                <a:srgbClr val="1E9A78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19" name="Google Shape;119;p2"/>
          <p:cNvSpPr txBox="1"/>
          <p:nvPr/>
        </p:nvSpPr>
        <p:spPr>
          <a:xfrm flipH="1">
            <a:off x="4333625" y="1600314"/>
            <a:ext cx="2286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Kai"/>
                <a:ea typeface="Kai"/>
                <a:cs typeface="Kai"/>
                <a:sym typeface="Kai"/>
              </a:rPr>
              <a:t>网络暴力</a:t>
            </a:r>
            <a:b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Cyber Bully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 txBox="1"/>
          <p:nvPr/>
        </p:nvSpPr>
        <p:spPr>
          <a:xfrm flipH="1">
            <a:off x="4333625" y="2023038"/>
            <a:ext cx="2286000" cy="5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" sz="2400" u="none" cap="none" strike="noStrike">
                <a:solidFill>
                  <a:srgbClr val="1E9A78"/>
                </a:solidFill>
                <a:latin typeface="Arial"/>
                <a:ea typeface="Arial"/>
                <a:cs typeface="Arial"/>
                <a:sym typeface="Arial"/>
              </a:rPr>
              <a:t>梁宁辉</a:t>
            </a:r>
            <a:endParaRPr b="0" i="0" sz="2400" u="none" cap="none" strike="noStrike">
              <a:solidFill>
                <a:srgbClr val="1E9A78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21" name="Google Shape;121;p2"/>
          <p:cNvSpPr txBox="1"/>
          <p:nvPr/>
        </p:nvSpPr>
        <p:spPr>
          <a:xfrm flipH="1">
            <a:off x="6142900" y="3408061"/>
            <a:ext cx="2286000" cy="76774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b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Kai"/>
                <a:ea typeface="Kai"/>
                <a:cs typeface="Kai"/>
                <a:sym typeface="Kai"/>
              </a:rPr>
              <a:t>虚拟情人</a:t>
            </a:r>
            <a:b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Lover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2"/>
          <p:cNvSpPr txBox="1"/>
          <p:nvPr/>
        </p:nvSpPr>
        <p:spPr>
          <a:xfrm flipH="1">
            <a:off x="6123944" y="4116563"/>
            <a:ext cx="2286000" cy="5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" sz="2400" u="none" cap="none" strike="noStrike">
                <a:solidFill>
                  <a:srgbClr val="37AFCE"/>
                </a:solidFill>
                <a:latin typeface="Arial"/>
                <a:ea typeface="Arial"/>
                <a:cs typeface="Arial"/>
                <a:sym typeface="Arial"/>
              </a:rPr>
              <a:t>杨玉笙</a:t>
            </a:r>
            <a:endParaRPr b="0" i="0" sz="2400" u="none" cap="none" strike="noStrike">
              <a:solidFill>
                <a:srgbClr val="37AFCE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cxnSp>
        <p:nvCxnSpPr>
          <p:cNvPr id="123" name="Google Shape;123;p2"/>
          <p:cNvCxnSpPr>
            <a:endCxn id="111" idx="0"/>
          </p:cNvCxnSpPr>
          <p:nvPr/>
        </p:nvCxnSpPr>
        <p:spPr>
          <a:xfrm flipH="1">
            <a:off x="1434938" y="2468571"/>
            <a:ext cx="373200" cy="2571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4" name="Google Shape;124;p2"/>
          <p:cNvCxnSpPr>
            <a:stCxn id="112" idx="2"/>
          </p:cNvCxnSpPr>
          <p:nvPr/>
        </p:nvCxnSpPr>
        <p:spPr>
          <a:xfrm>
            <a:off x="3352235" y="3319971"/>
            <a:ext cx="176400" cy="2313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5" name="Google Shape;125;p2"/>
          <p:cNvCxnSpPr/>
          <p:nvPr/>
        </p:nvCxnSpPr>
        <p:spPr>
          <a:xfrm flipH="1" rot="10800000">
            <a:off x="5322009" y="2468687"/>
            <a:ext cx="301551" cy="315419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6" name="Google Shape;126;p2"/>
          <p:cNvCxnSpPr/>
          <p:nvPr/>
        </p:nvCxnSpPr>
        <p:spPr>
          <a:xfrm rot="10800000">
            <a:off x="7084177" y="3259147"/>
            <a:ext cx="223691" cy="292079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7" name="Google Shape;127;p2"/>
          <p:cNvCxnSpPr>
            <a:stCxn id="111" idx="3"/>
            <a:endCxn id="112" idx="1"/>
          </p:cNvCxnSpPr>
          <p:nvPr/>
        </p:nvCxnSpPr>
        <p:spPr>
          <a:xfrm>
            <a:off x="2257838" y="3022821"/>
            <a:ext cx="1278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8" name="Google Shape;128;p2"/>
          <p:cNvCxnSpPr>
            <a:stCxn id="112" idx="3"/>
            <a:endCxn id="113" idx="1"/>
          </p:cNvCxnSpPr>
          <p:nvPr/>
        </p:nvCxnSpPr>
        <p:spPr>
          <a:xfrm>
            <a:off x="4318800" y="3022821"/>
            <a:ext cx="163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9" name="Google Shape;129;p2"/>
          <p:cNvCxnSpPr>
            <a:stCxn id="113" idx="3"/>
            <a:endCxn id="114" idx="1"/>
          </p:cNvCxnSpPr>
          <p:nvPr/>
        </p:nvCxnSpPr>
        <p:spPr>
          <a:xfrm>
            <a:off x="6448173" y="3022821"/>
            <a:ext cx="160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0" name="Google Shape;130;p2"/>
          <p:cNvCxnSpPr/>
          <p:nvPr/>
        </p:nvCxnSpPr>
        <p:spPr>
          <a:xfrm>
            <a:off x="8511794" y="3012706"/>
            <a:ext cx="321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oval"/>
          </a:ln>
        </p:spPr>
      </p:cxnSp>
      <p:cxnSp>
        <p:nvCxnSpPr>
          <p:cNvPr id="131" name="Google Shape;131;p2"/>
          <p:cNvCxnSpPr>
            <a:stCxn id="111" idx="1"/>
          </p:cNvCxnSpPr>
          <p:nvPr/>
        </p:nvCxnSpPr>
        <p:spPr>
          <a:xfrm rot="10800000">
            <a:off x="293138" y="3012621"/>
            <a:ext cx="318900" cy="102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oval"/>
          </a:ln>
        </p:spPr>
      </p:cxnSp>
      <p:grpSp>
        <p:nvGrpSpPr>
          <p:cNvPr id="132" name="Google Shape;132;p2"/>
          <p:cNvGrpSpPr/>
          <p:nvPr/>
        </p:nvGrpSpPr>
        <p:grpSpPr>
          <a:xfrm>
            <a:off x="716263" y="4020798"/>
            <a:ext cx="682628" cy="313229"/>
            <a:chOff x="7746275" y="1413898"/>
            <a:chExt cx="682628" cy="313229"/>
          </a:xfrm>
        </p:grpSpPr>
        <p:sp>
          <p:nvSpPr>
            <p:cNvPr id="133" name="Google Shape;133;p2"/>
            <p:cNvSpPr/>
            <p:nvPr/>
          </p:nvSpPr>
          <p:spPr>
            <a:xfrm>
              <a:off x="7746275" y="1562537"/>
              <a:ext cx="457208" cy="164590"/>
            </a:xfrm>
            <a:custGeom>
              <a:rect b="b" l="l" r="r" t="t"/>
              <a:pathLst>
                <a:path extrusionOk="0" h="3025" w="7903">
                  <a:moveTo>
                    <a:pt x="2025" y="2829"/>
                  </a:moveTo>
                  <a:cubicBezTo>
                    <a:pt x="1829" y="3024"/>
                    <a:pt x="1537" y="2732"/>
                    <a:pt x="1732" y="2537"/>
                  </a:cubicBezTo>
                  <a:lnTo>
                    <a:pt x="2756" y="1537"/>
                  </a:lnTo>
                  <a:lnTo>
                    <a:pt x="1732" y="512"/>
                  </a:lnTo>
                  <a:cubicBezTo>
                    <a:pt x="1537" y="317"/>
                    <a:pt x="1829" y="49"/>
                    <a:pt x="2025" y="220"/>
                  </a:cubicBezTo>
                  <a:lnTo>
                    <a:pt x="3171" y="1390"/>
                  </a:lnTo>
                  <a:cubicBezTo>
                    <a:pt x="3244" y="1463"/>
                    <a:pt x="3244" y="1585"/>
                    <a:pt x="3171" y="1683"/>
                  </a:cubicBezTo>
                  <a:close/>
                  <a:moveTo>
                    <a:pt x="195" y="512"/>
                  </a:moveTo>
                  <a:lnTo>
                    <a:pt x="1195" y="1512"/>
                  </a:lnTo>
                  <a:lnTo>
                    <a:pt x="195" y="2537"/>
                  </a:lnTo>
                  <a:cubicBezTo>
                    <a:pt x="0" y="2732"/>
                    <a:pt x="269" y="3000"/>
                    <a:pt x="464" y="2805"/>
                  </a:cubicBezTo>
                  <a:lnTo>
                    <a:pt x="1610" y="1659"/>
                  </a:lnTo>
                  <a:cubicBezTo>
                    <a:pt x="1708" y="1585"/>
                    <a:pt x="1708" y="1463"/>
                    <a:pt x="1610" y="1366"/>
                  </a:cubicBezTo>
                  <a:lnTo>
                    <a:pt x="464" y="220"/>
                  </a:lnTo>
                  <a:cubicBezTo>
                    <a:pt x="269" y="25"/>
                    <a:pt x="0" y="317"/>
                    <a:pt x="195" y="512"/>
                  </a:cubicBezTo>
                  <a:close/>
                  <a:moveTo>
                    <a:pt x="6659" y="2829"/>
                  </a:moveTo>
                  <a:cubicBezTo>
                    <a:pt x="6464" y="3024"/>
                    <a:pt x="6195" y="2732"/>
                    <a:pt x="6366" y="2537"/>
                  </a:cubicBezTo>
                  <a:lnTo>
                    <a:pt x="7390" y="1537"/>
                  </a:lnTo>
                  <a:lnTo>
                    <a:pt x="6366" y="512"/>
                  </a:lnTo>
                  <a:cubicBezTo>
                    <a:pt x="6195" y="317"/>
                    <a:pt x="6464" y="49"/>
                    <a:pt x="6659" y="220"/>
                  </a:cubicBezTo>
                  <a:lnTo>
                    <a:pt x="7805" y="1390"/>
                  </a:lnTo>
                  <a:cubicBezTo>
                    <a:pt x="7903" y="1463"/>
                    <a:pt x="7903" y="1585"/>
                    <a:pt x="7805" y="1683"/>
                  </a:cubicBezTo>
                  <a:close/>
                  <a:moveTo>
                    <a:pt x="5122" y="2829"/>
                  </a:moveTo>
                  <a:lnTo>
                    <a:pt x="6268" y="1683"/>
                  </a:lnTo>
                  <a:cubicBezTo>
                    <a:pt x="6342" y="1585"/>
                    <a:pt x="6342" y="1463"/>
                    <a:pt x="6268" y="1390"/>
                  </a:cubicBezTo>
                  <a:lnTo>
                    <a:pt x="5122" y="220"/>
                  </a:lnTo>
                  <a:cubicBezTo>
                    <a:pt x="4927" y="73"/>
                    <a:pt x="4659" y="317"/>
                    <a:pt x="4829" y="512"/>
                  </a:cubicBezTo>
                  <a:lnTo>
                    <a:pt x="5854" y="1537"/>
                  </a:lnTo>
                  <a:lnTo>
                    <a:pt x="4829" y="2537"/>
                  </a:lnTo>
                  <a:cubicBezTo>
                    <a:pt x="4634" y="2732"/>
                    <a:pt x="4927" y="3024"/>
                    <a:pt x="5122" y="2829"/>
                  </a:cubicBezTo>
                  <a:close/>
                  <a:moveTo>
                    <a:pt x="3561" y="2829"/>
                  </a:moveTo>
                  <a:lnTo>
                    <a:pt x="4707" y="1683"/>
                  </a:lnTo>
                  <a:cubicBezTo>
                    <a:pt x="4805" y="1585"/>
                    <a:pt x="4805" y="1463"/>
                    <a:pt x="4707" y="1390"/>
                  </a:cubicBezTo>
                  <a:lnTo>
                    <a:pt x="3561" y="220"/>
                  </a:lnTo>
                  <a:cubicBezTo>
                    <a:pt x="3366" y="0"/>
                    <a:pt x="3049" y="317"/>
                    <a:pt x="3268" y="512"/>
                  </a:cubicBezTo>
                  <a:lnTo>
                    <a:pt x="4293" y="1537"/>
                  </a:lnTo>
                  <a:lnTo>
                    <a:pt x="3268" y="2537"/>
                  </a:lnTo>
                  <a:cubicBezTo>
                    <a:pt x="3098" y="2732"/>
                    <a:pt x="3366" y="3024"/>
                    <a:pt x="3561" y="28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7971707" y="1413898"/>
              <a:ext cx="457196" cy="57149"/>
            </a:xfrm>
            <a:custGeom>
              <a:rect b="b" l="l" r="r" t="t"/>
              <a:pathLst>
                <a:path extrusionOk="0" h="1391" w="11732">
                  <a:moveTo>
                    <a:pt x="11488" y="854"/>
                  </a:moveTo>
                  <a:cubicBezTo>
                    <a:pt x="11708" y="878"/>
                    <a:pt x="11732" y="1220"/>
                    <a:pt x="11488" y="1244"/>
                  </a:cubicBezTo>
                  <a:cubicBezTo>
                    <a:pt x="11220" y="1244"/>
                    <a:pt x="10952" y="1098"/>
                    <a:pt x="10805" y="854"/>
                  </a:cubicBezTo>
                  <a:cubicBezTo>
                    <a:pt x="10683" y="708"/>
                    <a:pt x="10561" y="537"/>
                    <a:pt x="10366" y="537"/>
                  </a:cubicBezTo>
                  <a:cubicBezTo>
                    <a:pt x="10171" y="537"/>
                    <a:pt x="10049" y="683"/>
                    <a:pt x="9927" y="854"/>
                  </a:cubicBezTo>
                  <a:cubicBezTo>
                    <a:pt x="9781" y="1098"/>
                    <a:pt x="9513" y="1244"/>
                    <a:pt x="9244" y="1244"/>
                  </a:cubicBezTo>
                  <a:cubicBezTo>
                    <a:pt x="8952" y="1244"/>
                    <a:pt x="8708" y="1098"/>
                    <a:pt x="8561" y="854"/>
                  </a:cubicBezTo>
                  <a:cubicBezTo>
                    <a:pt x="8439" y="708"/>
                    <a:pt x="8293" y="537"/>
                    <a:pt x="8122" y="537"/>
                  </a:cubicBezTo>
                  <a:cubicBezTo>
                    <a:pt x="7927" y="537"/>
                    <a:pt x="7805" y="683"/>
                    <a:pt x="7683" y="854"/>
                  </a:cubicBezTo>
                  <a:cubicBezTo>
                    <a:pt x="7537" y="1098"/>
                    <a:pt x="7269" y="1244"/>
                    <a:pt x="6976" y="1244"/>
                  </a:cubicBezTo>
                  <a:cubicBezTo>
                    <a:pt x="6708" y="1244"/>
                    <a:pt x="6439" y="1098"/>
                    <a:pt x="6293" y="854"/>
                  </a:cubicBezTo>
                  <a:cubicBezTo>
                    <a:pt x="6171" y="708"/>
                    <a:pt x="6049" y="537"/>
                    <a:pt x="5854" y="537"/>
                  </a:cubicBezTo>
                  <a:cubicBezTo>
                    <a:pt x="5683" y="537"/>
                    <a:pt x="5561" y="683"/>
                    <a:pt x="5415" y="854"/>
                  </a:cubicBezTo>
                  <a:cubicBezTo>
                    <a:pt x="5122" y="1391"/>
                    <a:pt x="4342" y="1391"/>
                    <a:pt x="4049" y="854"/>
                  </a:cubicBezTo>
                  <a:cubicBezTo>
                    <a:pt x="3927" y="708"/>
                    <a:pt x="3805" y="537"/>
                    <a:pt x="3610" y="537"/>
                  </a:cubicBezTo>
                  <a:cubicBezTo>
                    <a:pt x="3415" y="537"/>
                    <a:pt x="3318" y="683"/>
                    <a:pt x="3171" y="854"/>
                  </a:cubicBezTo>
                  <a:cubicBezTo>
                    <a:pt x="2879" y="1391"/>
                    <a:pt x="2098" y="1391"/>
                    <a:pt x="1805" y="854"/>
                  </a:cubicBezTo>
                  <a:cubicBezTo>
                    <a:pt x="1683" y="708"/>
                    <a:pt x="1561" y="537"/>
                    <a:pt x="1366" y="537"/>
                  </a:cubicBezTo>
                  <a:cubicBezTo>
                    <a:pt x="1171" y="537"/>
                    <a:pt x="1074" y="683"/>
                    <a:pt x="927" y="854"/>
                  </a:cubicBezTo>
                  <a:cubicBezTo>
                    <a:pt x="781" y="1098"/>
                    <a:pt x="513" y="1244"/>
                    <a:pt x="244" y="1244"/>
                  </a:cubicBezTo>
                  <a:cubicBezTo>
                    <a:pt x="1" y="1220"/>
                    <a:pt x="1" y="878"/>
                    <a:pt x="244" y="854"/>
                  </a:cubicBezTo>
                  <a:cubicBezTo>
                    <a:pt x="391" y="854"/>
                    <a:pt x="513" y="732"/>
                    <a:pt x="635" y="586"/>
                  </a:cubicBezTo>
                  <a:cubicBezTo>
                    <a:pt x="781" y="317"/>
                    <a:pt x="1074" y="171"/>
                    <a:pt x="1366" y="147"/>
                  </a:cubicBezTo>
                  <a:cubicBezTo>
                    <a:pt x="1659" y="171"/>
                    <a:pt x="1952" y="317"/>
                    <a:pt x="2098" y="586"/>
                  </a:cubicBezTo>
                  <a:cubicBezTo>
                    <a:pt x="2220" y="732"/>
                    <a:pt x="2342" y="854"/>
                    <a:pt x="2488" y="854"/>
                  </a:cubicBezTo>
                  <a:lnTo>
                    <a:pt x="2488" y="854"/>
                  </a:lnTo>
                  <a:cubicBezTo>
                    <a:pt x="2635" y="854"/>
                    <a:pt x="2757" y="732"/>
                    <a:pt x="2879" y="586"/>
                  </a:cubicBezTo>
                  <a:cubicBezTo>
                    <a:pt x="3196" y="0"/>
                    <a:pt x="4025" y="0"/>
                    <a:pt x="4342" y="586"/>
                  </a:cubicBezTo>
                  <a:cubicBezTo>
                    <a:pt x="4464" y="732"/>
                    <a:pt x="4586" y="854"/>
                    <a:pt x="4732" y="854"/>
                  </a:cubicBezTo>
                  <a:lnTo>
                    <a:pt x="4781" y="854"/>
                  </a:lnTo>
                  <a:cubicBezTo>
                    <a:pt x="4927" y="854"/>
                    <a:pt x="5025" y="732"/>
                    <a:pt x="5147" y="586"/>
                  </a:cubicBezTo>
                  <a:cubicBezTo>
                    <a:pt x="5318" y="317"/>
                    <a:pt x="5586" y="171"/>
                    <a:pt x="5878" y="147"/>
                  </a:cubicBezTo>
                  <a:cubicBezTo>
                    <a:pt x="6196" y="171"/>
                    <a:pt x="6464" y="317"/>
                    <a:pt x="6635" y="586"/>
                  </a:cubicBezTo>
                  <a:cubicBezTo>
                    <a:pt x="6757" y="732"/>
                    <a:pt x="6854" y="854"/>
                    <a:pt x="7000" y="854"/>
                  </a:cubicBezTo>
                  <a:lnTo>
                    <a:pt x="7025" y="854"/>
                  </a:lnTo>
                  <a:cubicBezTo>
                    <a:pt x="7171" y="854"/>
                    <a:pt x="7293" y="732"/>
                    <a:pt x="7391" y="586"/>
                  </a:cubicBezTo>
                  <a:cubicBezTo>
                    <a:pt x="7708" y="0"/>
                    <a:pt x="8561" y="0"/>
                    <a:pt x="8878" y="586"/>
                  </a:cubicBezTo>
                  <a:cubicBezTo>
                    <a:pt x="9000" y="732"/>
                    <a:pt x="9098" y="854"/>
                    <a:pt x="9244" y="854"/>
                  </a:cubicBezTo>
                  <a:lnTo>
                    <a:pt x="9269" y="854"/>
                  </a:lnTo>
                  <a:cubicBezTo>
                    <a:pt x="9415" y="854"/>
                    <a:pt x="9537" y="732"/>
                    <a:pt x="9659" y="586"/>
                  </a:cubicBezTo>
                  <a:cubicBezTo>
                    <a:pt x="9805" y="317"/>
                    <a:pt x="10074" y="171"/>
                    <a:pt x="10391" y="147"/>
                  </a:cubicBezTo>
                  <a:cubicBezTo>
                    <a:pt x="10683" y="171"/>
                    <a:pt x="10976" y="317"/>
                    <a:pt x="11122" y="586"/>
                  </a:cubicBezTo>
                  <a:cubicBezTo>
                    <a:pt x="11244" y="732"/>
                    <a:pt x="11342" y="854"/>
                    <a:pt x="11488" y="85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5" name="Google Shape;135;p2"/>
          <p:cNvSpPr/>
          <p:nvPr/>
        </p:nvSpPr>
        <p:spPr>
          <a:xfrm rot="-2700000">
            <a:off x="8243307" y="3109767"/>
            <a:ext cx="365716" cy="365716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"/>
          <p:cNvSpPr/>
          <p:nvPr/>
        </p:nvSpPr>
        <p:spPr>
          <a:xfrm>
            <a:off x="383435" y="705296"/>
            <a:ext cx="457207" cy="59636"/>
          </a:xfrm>
          <a:custGeom>
            <a:rect b="b" l="l" r="r" t="t"/>
            <a:pathLst>
              <a:path extrusionOk="0" h="952" w="8294">
                <a:moveTo>
                  <a:pt x="415" y="0"/>
                </a:moveTo>
                <a:cubicBezTo>
                  <a:pt x="757" y="0"/>
                  <a:pt x="952" y="439"/>
                  <a:pt x="708" y="683"/>
                </a:cubicBezTo>
                <a:cubicBezTo>
                  <a:pt x="440" y="951"/>
                  <a:pt x="1" y="756"/>
                  <a:pt x="25" y="390"/>
                </a:cubicBezTo>
                <a:cubicBezTo>
                  <a:pt x="25" y="171"/>
                  <a:pt x="196" y="0"/>
                  <a:pt x="415" y="0"/>
                </a:cubicBezTo>
                <a:close/>
                <a:moveTo>
                  <a:pt x="7757" y="0"/>
                </a:moveTo>
                <a:cubicBezTo>
                  <a:pt x="8123" y="0"/>
                  <a:pt x="8293" y="439"/>
                  <a:pt x="8025" y="683"/>
                </a:cubicBezTo>
                <a:cubicBezTo>
                  <a:pt x="7781" y="951"/>
                  <a:pt x="7342" y="756"/>
                  <a:pt x="7342" y="415"/>
                </a:cubicBezTo>
                <a:cubicBezTo>
                  <a:pt x="7342" y="195"/>
                  <a:pt x="7537" y="0"/>
                  <a:pt x="7757" y="0"/>
                </a:cubicBezTo>
                <a:close/>
                <a:moveTo>
                  <a:pt x="5928" y="0"/>
                </a:moveTo>
                <a:cubicBezTo>
                  <a:pt x="6293" y="24"/>
                  <a:pt x="6440" y="463"/>
                  <a:pt x="6171" y="707"/>
                </a:cubicBezTo>
                <a:cubicBezTo>
                  <a:pt x="5903" y="951"/>
                  <a:pt x="5488" y="756"/>
                  <a:pt x="5513" y="390"/>
                </a:cubicBezTo>
                <a:cubicBezTo>
                  <a:pt x="5513" y="171"/>
                  <a:pt x="5684" y="0"/>
                  <a:pt x="5903" y="0"/>
                </a:cubicBezTo>
                <a:close/>
                <a:moveTo>
                  <a:pt x="4098" y="0"/>
                </a:moveTo>
                <a:cubicBezTo>
                  <a:pt x="4464" y="24"/>
                  <a:pt x="4610" y="463"/>
                  <a:pt x="4342" y="707"/>
                </a:cubicBezTo>
                <a:cubicBezTo>
                  <a:pt x="4074" y="951"/>
                  <a:pt x="3659" y="756"/>
                  <a:pt x="3684" y="390"/>
                </a:cubicBezTo>
                <a:cubicBezTo>
                  <a:pt x="3684" y="171"/>
                  <a:pt x="3854" y="0"/>
                  <a:pt x="4074" y="0"/>
                </a:cubicBezTo>
                <a:close/>
                <a:moveTo>
                  <a:pt x="2269" y="0"/>
                </a:moveTo>
                <a:cubicBezTo>
                  <a:pt x="2635" y="24"/>
                  <a:pt x="2781" y="463"/>
                  <a:pt x="2513" y="707"/>
                </a:cubicBezTo>
                <a:cubicBezTo>
                  <a:pt x="2245" y="951"/>
                  <a:pt x="1830" y="756"/>
                  <a:pt x="1854" y="390"/>
                </a:cubicBezTo>
                <a:cubicBezTo>
                  <a:pt x="1854" y="171"/>
                  <a:pt x="2025" y="0"/>
                  <a:pt x="224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7" name="Google Shape;137;p2"/>
          <p:cNvGrpSpPr/>
          <p:nvPr/>
        </p:nvGrpSpPr>
        <p:grpSpPr>
          <a:xfrm>
            <a:off x="7266944" y="1417337"/>
            <a:ext cx="1827475" cy="1051350"/>
            <a:chOff x="136938" y="3645137"/>
            <a:chExt cx="1827475" cy="1051350"/>
          </a:xfrm>
        </p:grpSpPr>
        <p:grpSp>
          <p:nvGrpSpPr>
            <p:cNvPr id="138" name="Google Shape;138;p2"/>
            <p:cNvGrpSpPr/>
            <p:nvPr/>
          </p:nvGrpSpPr>
          <p:grpSpPr>
            <a:xfrm>
              <a:off x="136938" y="3645137"/>
              <a:ext cx="1827475" cy="1051350"/>
              <a:chOff x="274188" y="1278048"/>
              <a:chExt cx="1827475" cy="1051350"/>
            </a:xfrm>
          </p:grpSpPr>
          <p:sp>
            <p:nvSpPr>
              <p:cNvPr id="139" name="Google Shape;139;p2"/>
              <p:cNvSpPr/>
              <p:nvPr/>
            </p:nvSpPr>
            <p:spPr>
              <a:xfrm>
                <a:off x="364363" y="1369398"/>
                <a:ext cx="1737300" cy="960000"/>
              </a:xfrm>
              <a:prstGeom prst="roundRect">
                <a:avLst>
                  <a:gd fmla="val 0" name="adj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40" name="Google Shape;140;p2"/>
              <p:cNvGrpSpPr/>
              <p:nvPr/>
            </p:nvGrpSpPr>
            <p:grpSpPr>
              <a:xfrm>
                <a:off x="274188" y="1278048"/>
                <a:ext cx="1737300" cy="960000"/>
                <a:chOff x="7146475" y="2190661"/>
                <a:chExt cx="1737300" cy="960000"/>
              </a:xfrm>
            </p:grpSpPr>
            <p:sp>
              <p:nvSpPr>
                <p:cNvPr id="141" name="Google Shape;141;p2"/>
                <p:cNvSpPr/>
                <p:nvPr/>
              </p:nvSpPr>
              <p:spPr>
                <a:xfrm>
                  <a:off x="7146475" y="2190661"/>
                  <a:ext cx="1737300" cy="960000"/>
                </a:xfrm>
                <a:prstGeom prst="roundRect">
                  <a:avLst>
                    <a:gd fmla="val 0" name="adj"/>
                  </a:avLst>
                </a:prstGeom>
                <a:solidFill>
                  <a:schemeClr val="lt1"/>
                </a:solidFill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142" name="Google Shape;142;p2"/>
                <p:cNvCxnSpPr/>
                <p:nvPr/>
              </p:nvCxnSpPr>
              <p:spPr>
                <a:xfrm>
                  <a:off x="7151600" y="2373361"/>
                  <a:ext cx="1724700" cy="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</p:grpSp>
        </p:grpSp>
        <p:grpSp>
          <p:nvGrpSpPr>
            <p:cNvPr id="143" name="Google Shape;143;p2"/>
            <p:cNvGrpSpPr/>
            <p:nvPr/>
          </p:nvGrpSpPr>
          <p:grpSpPr>
            <a:xfrm>
              <a:off x="312866" y="4003096"/>
              <a:ext cx="1339306" cy="443404"/>
              <a:chOff x="312866" y="4003096"/>
              <a:chExt cx="1339306" cy="443404"/>
            </a:xfrm>
          </p:grpSpPr>
          <p:sp>
            <p:nvSpPr>
              <p:cNvPr id="144" name="Google Shape;144;p2"/>
              <p:cNvSpPr/>
              <p:nvPr/>
            </p:nvSpPr>
            <p:spPr>
              <a:xfrm>
                <a:off x="877401" y="4018335"/>
                <a:ext cx="770549" cy="67223"/>
              </a:xfrm>
              <a:custGeom>
                <a:rect b="b" l="l" r="r" t="t"/>
                <a:pathLst>
                  <a:path extrusionOk="0" h="1513" w="17343">
                    <a:moveTo>
                      <a:pt x="1001" y="0"/>
                    </a:moveTo>
                    <a:cubicBezTo>
                      <a:pt x="1" y="0"/>
                      <a:pt x="1" y="1512"/>
                      <a:pt x="1001" y="1512"/>
                    </a:cubicBezTo>
                    <a:lnTo>
                      <a:pt x="16318" y="1512"/>
                    </a:lnTo>
                    <a:cubicBezTo>
                      <a:pt x="17342" y="1512"/>
                      <a:pt x="17342" y="0"/>
                      <a:pt x="1631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2"/>
              <p:cNvSpPr/>
              <p:nvPr/>
            </p:nvSpPr>
            <p:spPr>
              <a:xfrm>
                <a:off x="873136" y="4156728"/>
                <a:ext cx="779036" cy="274489"/>
              </a:xfrm>
              <a:custGeom>
                <a:rect b="b" l="l" r="r" t="t"/>
                <a:pathLst>
                  <a:path extrusionOk="0" h="6178" w="17534">
                    <a:moveTo>
                      <a:pt x="9469" y="0"/>
                    </a:moveTo>
                    <a:cubicBezTo>
                      <a:pt x="9292" y="0"/>
                      <a:pt x="9116" y="62"/>
                      <a:pt x="8975" y="178"/>
                    </a:cubicBezTo>
                    <a:lnTo>
                      <a:pt x="4024" y="4470"/>
                    </a:lnTo>
                    <a:lnTo>
                      <a:pt x="1512" y="2885"/>
                    </a:lnTo>
                    <a:cubicBezTo>
                      <a:pt x="1365" y="2788"/>
                      <a:pt x="1219" y="2747"/>
                      <a:pt x="1083" y="2747"/>
                    </a:cubicBezTo>
                    <a:cubicBezTo>
                      <a:pt x="430" y="2747"/>
                      <a:pt x="0" y="3709"/>
                      <a:pt x="707" y="4153"/>
                    </a:cubicBezTo>
                    <a:lnTo>
                      <a:pt x="3682" y="6056"/>
                    </a:lnTo>
                    <a:cubicBezTo>
                      <a:pt x="3804" y="6129"/>
                      <a:pt x="3951" y="6178"/>
                      <a:pt x="4097" y="6178"/>
                    </a:cubicBezTo>
                    <a:cubicBezTo>
                      <a:pt x="4268" y="6178"/>
                      <a:pt x="4438" y="6129"/>
                      <a:pt x="4585" y="6007"/>
                    </a:cubicBezTo>
                    <a:lnTo>
                      <a:pt x="9511" y="1739"/>
                    </a:lnTo>
                    <a:lnTo>
                      <a:pt x="12731" y="4202"/>
                    </a:lnTo>
                    <a:cubicBezTo>
                      <a:pt x="12866" y="4307"/>
                      <a:pt x="13038" y="4357"/>
                      <a:pt x="13207" y="4357"/>
                    </a:cubicBezTo>
                    <a:cubicBezTo>
                      <a:pt x="13313" y="4357"/>
                      <a:pt x="13417" y="4337"/>
                      <a:pt x="13511" y="4300"/>
                    </a:cubicBezTo>
                    <a:lnTo>
                      <a:pt x="16731" y="2812"/>
                    </a:lnTo>
                    <a:cubicBezTo>
                      <a:pt x="17534" y="2432"/>
                      <a:pt x="17165" y="1337"/>
                      <a:pt x="16449" y="1337"/>
                    </a:cubicBezTo>
                    <a:cubicBezTo>
                      <a:pt x="16339" y="1337"/>
                      <a:pt x="16220" y="1363"/>
                      <a:pt x="16097" y="1422"/>
                    </a:cubicBezTo>
                    <a:lnTo>
                      <a:pt x="13292" y="2714"/>
                    </a:lnTo>
                    <a:lnTo>
                      <a:pt x="9926" y="153"/>
                    </a:lnTo>
                    <a:cubicBezTo>
                      <a:pt x="9788" y="50"/>
                      <a:pt x="9628" y="0"/>
                      <a:pt x="946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2"/>
              <p:cNvSpPr/>
              <p:nvPr/>
            </p:nvSpPr>
            <p:spPr>
              <a:xfrm>
                <a:off x="350807" y="4003096"/>
                <a:ext cx="211354" cy="187583"/>
              </a:xfrm>
              <a:custGeom>
                <a:rect b="b" l="l" r="r" t="t"/>
                <a:pathLst>
                  <a:path extrusionOk="0" h="4222" w="4757">
                    <a:moveTo>
                      <a:pt x="4648" y="1"/>
                    </a:moveTo>
                    <a:cubicBezTo>
                      <a:pt x="2522" y="1"/>
                      <a:pt x="648" y="1402"/>
                      <a:pt x="1" y="3441"/>
                    </a:cubicBezTo>
                    <a:lnTo>
                      <a:pt x="2391" y="4221"/>
                    </a:lnTo>
                    <a:cubicBezTo>
                      <a:pt x="2708" y="3197"/>
                      <a:pt x="3683" y="2490"/>
                      <a:pt x="4757" y="2490"/>
                    </a:cubicBezTo>
                    <a:lnTo>
                      <a:pt x="4757" y="2"/>
                    </a:lnTo>
                    <a:cubicBezTo>
                      <a:pt x="4720" y="1"/>
                      <a:pt x="4684" y="1"/>
                      <a:pt x="464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2"/>
              <p:cNvSpPr/>
              <p:nvPr/>
            </p:nvSpPr>
            <p:spPr>
              <a:xfrm>
                <a:off x="312866" y="4155928"/>
                <a:ext cx="460606" cy="290572"/>
              </a:xfrm>
              <a:custGeom>
                <a:rect b="b" l="l" r="r" t="t"/>
                <a:pathLst>
                  <a:path extrusionOk="0" h="6540" w="10367">
                    <a:moveTo>
                      <a:pt x="855" y="1"/>
                    </a:moveTo>
                    <a:lnTo>
                      <a:pt x="855" y="1"/>
                    </a:lnTo>
                    <a:cubicBezTo>
                      <a:pt x="1" y="2635"/>
                      <a:pt x="1440" y="5440"/>
                      <a:pt x="4074" y="6293"/>
                    </a:cubicBezTo>
                    <a:cubicBezTo>
                      <a:pt x="4584" y="6460"/>
                      <a:pt x="5103" y="6539"/>
                      <a:pt x="5614" y="6539"/>
                    </a:cubicBezTo>
                    <a:cubicBezTo>
                      <a:pt x="7715" y="6539"/>
                      <a:pt x="9680" y="5198"/>
                      <a:pt x="10367" y="3098"/>
                    </a:cubicBezTo>
                    <a:lnTo>
                      <a:pt x="7976" y="2318"/>
                    </a:lnTo>
                    <a:cubicBezTo>
                      <a:pt x="7642" y="3380"/>
                      <a:pt x="6657" y="4046"/>
                      <a:pt x="5597" y="4046"/>
                    </a:cubicBezTo>
                    <a:cubicBezTo>
                      <a:pt x="5343" y="4046"/>
                      <a:pt x="5085" y="4008"/>
                      <a:pt x="4830" y="3927"/>
                    </a:cubicBezTo>
                    <a:cubicBezTo>
                      <a:pt x="3513" y="3488"/>
                      <a:pt x="2806" y="2098"/>
                      <a:pt x="3245" y="781"/>
                    </a:cubicBezTo>
                    <a:lnTo>
                      <a:pt x="855" y="1"/>
                    </a:lnTo>
                    <a:close/>
                  </a:path>
                </a:pathLst>
              </a:custGeom>
              <a:solidFill>
                <a:schemeClr val="accent1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2"/>
              <p:cNvSpPr/>
              <p:nvPr/>
            </p:nvSpPr>
            <p:spPr>
              <a:xfrm>
                <a:off x="562102" y="4003140"/>
                <a:ext cx="222194" cy="290483"/>
              </a:xfrm>
              <a:custGeom>
                <a:rect b="b" l="l" r="r" t="t"/>
                <a:pathLst>
                  <a:path extrusionOk="0" h="6538" w="5001">
                    <a:moveTo>
                      <a:pt x="45" y="1"/>
                    </a:moveTo>
                    <a:cubicBezTo>
                      <a:pt x="30" y="1"/>
                      <a:pt x="15" y="1"/>
                      <a:pt x="1" y="1"/>
                    </a:cubicBezTo>
                    <a:lnTo>
                      <a:pt x="1" y="2489"/>
                    </a:lnTo>
                    <a:cubicBezTo>
                      <a:pt x="1683" y="2489"/>
                      <a:pt x="2903" y="4147"/>
                      <a:pt x="2366" y="5757"/>
                    </a:cubicBezTo>
                    <a:lnTo>
                      <a:pt x="4757" y="6537"/>
                    </a:lnTo>
                    <a:cubicBezTo>
                      <a:pt x="4927" y="6025"/>
                      <a:pt x="5000" y="5513"/>
                      <a:pt x="5000" y="5001"/>
                    </a:cubicBezTo>
                    <a:cubicBezTo>
                      <a:pt x="5000" y="2235"/>
                      <a:pt x="2781" y="1"/>
                      <a:pt x="4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49" name="Google Shape;149;p2"/>
          <p:cNvSpPr/>
          <p:nvPr/>
        </p:nvSpPr>
        <p:spPr>
          <a:xfrm>
            <a:off x="2282112" y="3319978"/>
            <a:ext cx="2514600" cy="1305677"/>
          </a:xfrm>
          <a:custGeom>
            <a:rect b="b" l="l" r="r" t="t"/>
            <a:pathLst>
              <a:path extrusionOk="0" h="1305677" w="2514600">
                <a:moveTo>
                  <a:pt x="0" y="652839"/>
                </a:moveTo>
                <a:cubicBezTo>
                  <a:pt x="-42809" y="265880"/>
                  <a:pt x="393363" y="63635"/>
                  <a:pt x="1257300" y="0"/>
                </a:cubicBezTo>
                <a:cubicBezTo>
                  <a:pt x="2051379" y="20987"/>
                  <a:pt x="2482711" y="293300"/>
                  <a:pt x="2514600" y="652839"/>
                </a:cubicBezTo>
                <a:cubicBezTo>
                  <a:pt x="2392531" y="1132599"/>
                  <a:pt x="1930537" y="1422586"/>
                  <a:pt x="1257300" y="1305678"/>
                </a:cubicBezTo>
                <a:cubicBezTo>
                  <a:pt x="478491" y="1259489"/>
                  <a:pt x="94227" y="1058414"/>
                  <a:pt x="0" y="652839"/>
                </a:cubicBezTo>
                <a:close/>
              </a:path>
            </a:pathLst>
          </a:custGeom>
          <a:noFill/>
          <a:ln cap="flat" cmpd="sng" w="38100">
            <a:solidFill>
              <a:srgbClr val="FB7C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"/>
          <p:cNvSpPr txBox="1"/>
          <p:nvPr>
            <p:ph type="title"/>
          </p:nvPr>
        </p:nvSpPr>
        <p:spPr>
          <a:xfrm>
            <a:off x="311700" y="66261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b="1" lang="en">
                <a:solidFill>
                  <a:srgbClr val="804D69"/>
                </a:solidFill>
                <a:latin typeface="Calibri"/>
                <a:ea typeface="Calibri"/>
                <a:cs typeface="Calibri"/>
                <a:sym typeface="Calibri"/>
              </a:rPr>
              <a:t>Learning Objectives</a:t>
            </a:r>
            <a:endParaRPr b="1">
              <a:solidFill>
                <a:srgbClr val="804D6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804D69"/>
                </a:solidFill>
                <a:latin typeface="Calibri"/>
                <a:ea typeface="Calibri"/>
                <a:cs typeface="Calibri"/>
                <a:sym typeface="Calibri"/>
              </a:rPr>
              <a:t>该阶段教学目标</a:t>
            </a:r>
            <a:endParaRPr>
              <a:solidFill>
                <a:srgbClr val="804D6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3"/>
          <p:cNvSpPr txBox="1"/>
          <p:nvPr>
            <p:ph idx="1" type="body"/>
          </p:nvPr>
        </p:nvSpPr>
        <p:spPr>
          <a:xfrm>
            <a:off x="395925" y="1992852"/>
            <a:ext cx="8520600" cy="22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identify the HKU policy on ChatGPT usage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describe the impact of ChatGPT on students' learning and teachers' pedagogy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" sz="2800">
                <a:latin typeface="Calibri"/>
                <a:ea typeface="Calibri"/>
                <a:cs typeface="Calibri"/>
                <a:sym typeface="Calibri"/>
              </a:rPr>
              <a:t>To express their opinions regarding HKU's ChatGPT policy.</a:t>
            </a:r>
            <a:endParaRPr sz="4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"/>
          <p:cNvSpPr txBox="1"/>
          <p:nvPr>
            <p:ph type="title"/>
          </p:nvPr>
        </p:nvSpPr>
        <p:spPr>
          <a:xfrm>
            <a:off x="311700" y="625499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804D69"/>
                </a:solidFill>
                <a:latin typeface="Calibri"/>
                <a:ea typeface="Calibri"/>
                <a:cs typeface="Calibri"/>
                <a:sym typeface="Calibri"/>
              </a:rPr>
              <a:t>Reading Skills Targeted </a:t>
            </a:r>
            <a:endParaRPr b="1">
              <a:solidFill>
                <a:srgbClr val="804D6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804D69"/>
                </a:solidFill>
                <a:latin typeface="Calibri"/>
                <a:ea typeface="Calibri"/>
                <a:cs typeface="Calibri"/>
                <a:sym typeface="Calibri"/>
              </a:rPr>
              <a:t>所运用到的阅读技能与策略</a:t>
            </a:r>
            <a:endParaRPr>
              <a:solidFill>
                <a:srgbClr val="804D69"/>
              </a:solidFill>
            </a:endParaRPr>
          </a:p>
        </p:txBody>
      </p:sp>
      <p:sp>
        <p:nvSpPr>
          <p:cNvPr id="161" name="Google Shape;161;p4"/>
          <p:cNvSpPr txBox="1"/>
          <p:nvPr>
            <p:ph idx="1" type="body"/>
          </p:nvPr>
        </p:nvSpPr>
        <p:spPr>
          <a:xfrm>
            <a:off x="311700" y="1489359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imSun"/>
              <a:buAutoNum type="arabicPeriod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the main ideas or facts within a text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imSun"/>
              <a:buAutoNum type="arabicPeriod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Answer and ask inferential questions as an active reader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 txBox="1"/>
          <p:nvPr>
            <p:ph type="title"/>
          </p:nvPr>
        </p:nvSpPr>
        <p:spPr>
          <a:xfrm>
            <a:off x="715050" y="192100"/>
            <a:ext cx="7713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200">
                <a:latin typeface="SimSun"/>
                <a:ea typeface="SimSun"/>
                <a:cs typeface="SimSun"/>
                <a:sym typeface="SimSun"/>
              </a:rPr>
              <a:t>香港大学全面</a:t>
            </a:r>
            <a:r>
              <a:rPr b="1" lang="en" sz="2200">
                <a:highlight>
                  <a:srgbClr val="00FF00"/>
                </a:highlight>
                <a:latin typeface="SimSun"/>
                <a:ea typeface="SimSun"/>
                <a:cs typeface="SimSun"/>
                <a:sym typeface="SimSun"/>
              </a:rPr>
              <a:t>封杀</a:t>
            </a:r>
            <a:r>
              <a:rPr b="1" lang="en" sz="2200">
                <a:latin typeface="SimSun"/>
                <a:ea typeface="SimSun"/>
                <a:cs typeface="SimSun"/>
                <a:sym typeface="SimSun"/>
              </a:rPr>
              <a:t>GPT</a:t>
            </a:r>
            <a:r>
              <a:rPr b="1" lang="en" sz="2000"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｜</a:t>
            </a:r>
            <a:r>
              <a:rPr lang="en" sz="2200" u="sng">
                <a:solidFill>
                  <a:srgbClr val="2B2F36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新智元</a:t>
            </a: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   19 FEB 2023</a:t>
            </a:r>
            <a:endParaRPr sz="2200"/>
          </a:p>
        </p:txBody>
      </p:sp>
      <p:sp>
        <p:nvSpPr>
          <p:cNvPr id="167" name="Google Shape;167;p5"/>
          <p:cNvSpPr txBox="1"/>
          <p:nvPr>
            <p:ph idx="4294967295" type="body"/>
          </p:nvPr>
        </p:nvSpPr>
        <p:spPr>
          <a:xfrm>
            <a:off x="274650" y="797675"/>
            <a:ext cx="8594700" cy="40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        随着</a:t>
            </a:r>
            <a:r>
              <a:rPr lang="en" sz="2000">
                <a:latin typeface="SimSun"/>
                <a:ea typeface="SimSun"/>
                <a:cs typeface="SimSun"/>
                <a:sym typeface="SimSun"/>
              </a:rPr>
              <a:t>网络与AI科技的突飞猛进， 2022年11月30日ChatGPT 也问世了， </a:t>
            </a:r>
            <a:r>
              <a:rPr lang="en" sz="2000">
                <a:highlight>
                  <a:srgbClr val="00FF00"/>
                </a:highlight>
                <a:latin typeface="SimSun"/>
                <a:ea typeface="SimSun"/>
                <a:cs typeface="SimSun"/>
                <a:sym typeface="SimSun"/>
              </a:rPr>
              <a:t>短短不到</a:t>
            </a:r>
            <a:r>
              <a:rPr lang="en" sz="2000">
                <a:latin typeface="SimSun"/>
                <a:ea typeface="SimSun"/>
                <a:cs typeface="SimSun"/>
                <a:sym typeface="SimSun"/>
              </a:rPr>
              <a:t>一年的时间， 世界各行各业都引起了</a:t>
            </a:r>
            <a:r>
              <a:rPr lang="en" sz="2000">
                <a:highlight>
                  <a:srgbClr val="00FF00"/>
                </a:highlight>
                <a:latin typeface="SimSun"/>
                <a:ea typeface="SimSun"/>
                <a:cs typeface="SimSun"/>
                <a:sym typeface="SimSun"/>
              </a:rPr>
              <a:t>震撼 </a:t>
            </a:r>
            <a:r>
              <a:rPr lang="en" sz="2000">
                <a:latin typeface="SimSun"/>
                <a:ea typeface="SimSun"/>
                <a:cs typeface="SimSun"/>
                <a:sym typeface="SimSun"/>
              </a:rPr>
              <a:t>。由于ChatGPT能在很短的时间内生成文本，其写作技巧与人类的写作非常相似，而</a:t>
            </a:r>
            <a:r>
              <a:rPr lang="en" sz="2000">
                <a:highlight>
                  <a:srgbClr val="00FF00"/>
                </a:highlight>
                <a:latin typeface="SimSun"/>
                <a:ea typeface="SimSun"/>
                <a:cs typeface="SimSun"/>
                <a:sym typeface="SimSun"/>
              </a:rPr>
              <a:t>最可怕的地方</a:t>
            </a:r>
            <a:r>
              <a:rPr lang="en" sz="2000">
                <a:latin typeface="SimSun"/>
                <a:ea typeface="SimSun"/>
                <a:cs typeface="SimSun"/>
                <a:sym typeface="SimSun"/>
              </a:rPr>
              <a:t>在于，生成的文本</a:t>
            </a:r>
            <a:r>
              <a:rPr lang="en" sz="2000">
                <a:highlight>
                  <a:srgbClr val="00FF00"/>
                </a:highlight>
                <a:latin typeface="SimSun"/>
                <a:ea typeface="SimSun"/>
                <a:cs typeface="SimSun"/>
                <a:sym typeface="SimSun"/>
              </a:rPr>
              <a:t>几乎分不出</a:t>
            </a:r>
            <a:r>
              <a:rPr lang="en" sz="2000">
                <a:highlight>
                  <a:srgbClr val="FCE5CD"/>
                </a:highlight>
                <a:latin typeface="SimSun"/>
                <a:ea typeface="SimSun"/>
                <a:cs typeface="SimSun"/>
                <a:sym typeface="SimSun"/>
              </a:rPr>
              <a:t>真假</a:t>
            </a:r>
            <a:r>
              <a:rPr lang="en" sz="2000">
                <a:latin typeface="SimSun"/>
                <a:ea typeface="SimSun"/>
                <a:cs typeface="SimSun"/>
                <a:sym typeface="SimSun"/>
              </a:rPr>
              <a:t>，</a:t>
            </a:r>
            <a:r>
              <a:rPr lang="en" sz="2000">
                <a:highlight>
                  <a:srgbClr val="FFFF00"/>
                </a:highlight>
                <a:latin typeface="SimSun"/>
                <a:ea typeface="SimSun"/>
                <a:cs typeface="SimSun"/>
                <a:sym typeface="SimSun"/>
              </a:rPr>
              <a:t>因此</a:t>
            </a:r>
            <a:r>
              <a:rPr lang="en" sz="2000">
                <a:latin typeface="SimSun"/>
                <a:ea typeface="SimSun"/>
                <a:cs typeface="SimSun"/>
                <a:sym typeface="SimSun"/>
              </a:rPr>
              <a:t>不少学生乐于使用ChatGPT代写作文，</a:t>
            </a:r>
            <a:r>
              <a:rPr lang="en" sz="2000">
                <a:highlight>
                  <a:srgbClr val="FFFF00"/>
                </a:highlight>
                <a:latin typeface="SimSun"/>
                <a:ea typeface="SimSun"/>
                <a:cs typeface="SimSun"/>
                <a:sym typeface="SimSun"/>
              </a:rPr>
              <a:t>而</a:t>
            </a:r>
            <a:r>
              <a:rPr lang="en" sz="2000">
                <a:latin typeface="SimSun"/>
                <a:ea typeface="SimSun"/>
                <a:cs typeface="SimSun"/>
                <a:sym typeface="SimSun"/>
              </a:rPr>
              <a:t>高中和大学老教师的工作</a:t>
            </a:r>
            <a:r>
              <a:rPr lang="en" sz="2000">
                <a:highlight>
                  <a:srgbClr val="00FF00"/>
                </a:highlight>
                <a:latin typeface="SimSun"/>
                <a:ea typeface="SimSun"/>
                <a:cs typeface="SimSun"/>
                <a:sym typeface="SimSun"/>
              </a:rPr>
              <a:t>压力反而大大增加</a:t>
            </a:r>
            <a:r>
              <a:rPr lang="en" sz="2000">
                <a:latin typeface="SimSun"/>
                <a:ea typeface="SimSun"/>
                <a:cs typeface="SimSun"/>
                <a:sym typeface="SimSun"/>
              </a:rPr>
              <a:t>。</a:t>
            </a:r>
            <a:endParaRPr sz="2000">
              <a:latin typeface="SimSun"/>
              <a:ea typeface="SimSun"/>
              <a:cs typeface="SimSun"/>
              <a:sym typeface="SimSu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en" sz="2000">
                <a:latin typeface="SimSun"/>
                <a:ea typeface="SimSun"/>
                <a:cs typeface="SimSun"/>
                <a:sym typeface="SimSun"/>
              </a:rPr>
              <a:t>近日，香港大学副校长何立仁（Ian Holliday）于2月17日给全校师生写了一封信，要求在校内</a:t>
            </a:r>
            <a:r>
              <a:rPr lang="en" sz="2000">
                <a:highlight>
                  <a:srgbClr val="00FF00"/>
                </a:highlight>
                <a:latin typeface="SimSun"/>
                <a:ea typeface="SimSun"/>
                <a:cs typeface="SimSun"/>
                <a:sym typeface="SimSun"/>
              </a:rPr>
              <a:t>禁止</a:t>
            </a:r>
            <a:r>
              <a:rPr lang="en" sz="2000">
                <a:latin typeface="SimSun"/>
                <a:ea typeface="SimSun"/>
                <a:cs typeface="SimSun"/>
                <a:sym typeface="SimSun"/>
              </a:rPr>
              <a:t>使用ChatGPT或其他AI工具上课、做作业或考试。如果必须使用，需事先经过相关课程教师的书面同意，如果违反上述临时措施的行为，那么将</a:t>
            </a:r>
            <a:r>
              <a:rPr lang="en" sz="2000">
                <a:highlight>
                  <a:srgbClr val="00FF00"/>
                </a:highlight>
                <a:latin typeface="SimSun"/>
                <a:ea typeface="SimSun"/>
                <a:cs typeface="SimSun"/>
                <a:sym typeface="SimSun"/>
              </a:rPr>
              <a:t>被视为「潜在抄袭」行为</a:t>
            </a:r>
            <a:r>
              <a:rPr lang="en" sz="2000">
                <a:latin typeface="SimSun"/>
                <a:ea typeface="SimSun"/>
                <a:cs typeface="SimSun"/>
                <a:sym typeface="SimSun"/>
              </a:rPr>
              <a:t>；如果教师怀疑学生使用了ChatGPT来代写文章，那么教师可要求学生讨论有关论文或作品，另外增加补充口试、新增课堂考试等。  Nature 1月24日的一项民意调查发现，教师们正在重新考虑如何改变作业的形式，以解决作文作弊现象快速增多的问题。</a:t>
            </a:r>
            <a:r>
              <a:rPr lang="en" sz="1800">
                <a:latin typeface="SimSun"/>
                <a:ea typeface="SimSun"/>
                <a:cs typeface="SimSun"/>
                <a:sym typeface="SimSun"/>
              </a:rPr>
              <a:t>（421 个字）</a:t>
            </a:r>
            <a:endParaRPr sz="2400">
              <a:latin typeface="SimSun"/>
              <a:ea typeface="SimSun"/>
              <a:cs typeface="SimSun"/>
              <a:sym typeface="SimSu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solidFill>
          <a:schemeClr val="accent6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6"/>
          <p:cNvSpPr txBox="1"/>
          <p:nvPr>
            <p:ph type="title"/>
          </p:nvPr>
        </p:nvSpPr>
        <p:spPr>
          <a:xfrm>
            <a:off x="311700" y="-5"/>
            <a:ext cx="8520600" cy="8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1800"/>
              </a:spcAft>
              <a:buSzPts val="3500"/>
              <a:buNone/>
            </a:pPr>
            <a:r>
              <a:rPr lang="en" sz="2900">
                <a:solidFill>
                  <a:srgbClr val="AC422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活动 2：阅读理解 (1)</a:t>
            </a:r>
            <a:endParaRPr sz="2900">
              <a:solidFill>
                <a:srgbClr val="AC422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" name="Google Shape;173;p6"/>
          <p:cNvSpPr txBox="1"/>
          <p:nvPr>
            <p:ph idx="1" type="body"/>
          </p:nvPr>
        </p:nvSpPr>
        <p:spPr>
          <a:xfrm>
            <a:off x="215450" y="727850"/>
            <a:ext cx="8809800" cy="40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latin typeface="SimSun"/>
                <a:ea typeface="SimSun"/>
                <a:cs typeface="SimSun"/>
                <a:sym typeface="SimSun"/>
              </a:rPr>
              <a:t>香港大学全面</a:t>
            </a:r>
            <a:r>
              <a:rPr b="1" lang="en" sz="1800">
                <a:solidFill>
                  <a:srgbClr val="FF0000"/>
                </a:solidFill>
                <a:highlight>
                  <a:schemeClr val="accent4"/>
                </a:highlight>
                <a:latin typeface="SimSun"/>
                <a:ea typeface="SimSun"/>
                <a:cs typeface="SimSun"/>
                <a:sym typeface="SimSun"/>
              </a:rPr>
              <a:t>封杀</a:t>
            </a:r>
            <a:r>
              <a:rPr b="1" lang="en" sz="1800">
                <a:latin typeface="SimSun"/>
                <a:ea typeface="SimSun"/>
                <a:cs typeface="SimSun"/>
                <a:sym typeface="SimSun"/>
              </a:rPr>
              <a:t>GPT</a:t>
            </a:r>
            <a:endParaRPr b="1" sz="1800">
              <a:latin typeface="SimSun"/>
              <a:ea typeface="SimSun"/>
              <a:cs typeface="SimSun"/>
              <a:sym typeface="SimSun"/>
            </a:endParaRPr>
          </a:p>
          <a:p>
            <a:pPr indent="0" lvl="0" marL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 u="sng">
                <a:solidFill>
                  <a:srgbClr val="2B2F36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新智元</a:t>
            </a:r>
            <a:endParaRPr b="1" sz="1400" u="sng">
              <a:solidFill>
                <a:srgbClr val="2B2F3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 FEB 2023</a:t>
            </a:r>
            <a:endParaRPr sz="13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600">
                <a:latin typeface="SimSun"/>
                <a:ea typeface="SimSun"/>
                <a:cs typeface="SimSun"/>
                <a:sym typeface="SimSun"/>
              </a:rPr>
              <a:t>  	随着网络与AI科技的</a:t>
            </a:r>
            <a:r>
              <a:rPr lang="en" sz="1600">
                <a:latin typeface="SimSun"/>
                <a:ea typeface="SimSun"/>
                <a:cs typeface="SimSun"/>
                <a:sym typeface="SimSun"/>
              </a:rPr>
              <a:t>突飞猛进</a:t>
            </a:r>
            <a:r>
              <a:rPr lang="en" sz="1600">
                <a:latin typeface="SimSun"/>
                <a:ea typeface="SimSun"/>
                <a:cs typeface="SimSun"/>
                <a:sym typeface="SimSun"/>
              </a:rPr>
              <a:t>， 2022年11月30日ChatGPT 也</a:t>
            </a:r>
            <a:r>
              <a:rPr lang="en" sz="1600">
                <a:solidFill>
                  <a:srgbClr val="FF0000"/>
                </a:solidFill>
                <a:latin typeface="SimSun"/>
                <a:ea typeface="SimSun"/>
                <a:cs typeface="SimSun"/>
                <a:sym typeface="SimSun"/>
              </a:rPr>
              <a:t>问世</a:t>
            </a:r>
            <a:r>
              <a:rPr lang="en" sz="1600">
                <a:latin typeface="SimSun"/>
                <a:ea typeface="SimSun"/>
                <a:cs typeface="SimSun"/>
                <a:sym typeface="SimSun"/>
              </a:rPr>
              <a:t>了。 短短不到一年的时间， 世界各行各业都</a:t>
            </a:r>
            <a:r>
              <a:rPr lang="en" sz="1600">
                <a:latin typeface="SimSun"/>
                <a:ea typeface="SimSun"/>
                <a:cs typeface="SimSun"/>
                <a:sym typeface="SimSun"/>
              </a:rPr>
              <a:t>引起了</a:t>
            </a:r>
            <a:r>
              <a:rPr lang="en" sz="1600">
                <a:latin typeface="SimSun"/>
                <a:ea typeface="SimSun"/>
                <a:cs typeface="SimSun"/>
                <a:sym typeface="SimSun"/>
              </a:rPr>
              <a:t>震撼。</a:t>
            </a:r>
            <a:endParaRPr b="1" sz="1800">
              <a:latin typeface="SimSun"/>
              <a:ea typeface="SimSun"/>
              <a:cs typeface="SimSun"/>
              <a:sym typeface="SimSu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>
              <a:latin typeface="SimSun"/>
              <a:ea typeface="SimSun"/>
              <a:cs typeface="SimSun"/>
              <a:sym typeface="SimSu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" sz="1800">
                <a:latin typeface="SimSun"/>
                <a:ea typeface="SimSun"/>
                <a:cs typeface="SimSun"/>
                <a:sym typeface="SimSun"/>
              </a:rPr>
              <a:t>～～～～～</a:t>
            </a:r>
            <a:endParaRPr b="1" sz="1800">
              <a:latin typeface="SimSun"/>
              <a:ea typeface="SimSun"/>
              <a:cs typeface="SimSun"/>
              <a:sym typeface="SimSu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AutoNum type="arabicPeriod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根据文章的标题《香港大学全面封杀GPT》,  “</a:t>
            </a:r>
            <a:r>
              <a:rPr lang="en" sz="15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封杀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”这两个字给你的感觉是什么？你猜猜这个词大概是什么意思？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AutoNum type="arabicPeriod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我们在课文《网上交友》里，为什么没有看到、没有讨论GPT？（Hint：请看标题上的日期）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  3.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GPT是什么时候出现的？ 它的出现可以说明了什么(Hint: 科技进步、突飞猛进)？你怎么知道(Hint: </a:t>
            </a:r>
            <a:r>
              <a:rPr lang="en" sz="1600">
                <a:latin typeface="SimSun"/>
                <a:ea typeface="SimSun"/>
                <a:cs typeface="SimSun"/>
                <a:sym typeface="SimSun"/>
              </a:rPr>
              <a:t>短短不到一年...)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？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  4.    猜一猜，“</a:t>
            </a:r>
            <a:r>
              <a:rPr lang="en" sz="15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问世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” 可能是什么意思？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>
              <a:latin typeface="SimSun"/>
              <a:ea typeface="SimSun"/>
              <a:cs typeface="SimSun"/>
              <a:sym typeface="SimSu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solidFill>
          <a:schemeClr val="accent6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8"/>
          <p:cNvSpPr txBox="1"/>
          <p:nvPr>
            <p:ph type="title"/>
          </p:nvPr>
        </p:nvSpPr>
        <p:spPr>
          <a:xfrm>
            <a:off x="311700" y="-5"/>
            <a:ext cx="8520600" cy="8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1800"/>
              </a:spcAft>
              <a:buSzPts val="3500"/>
              <a:buNone/>
            </a:pPr>
            <a:r>
              <a:rPr lang="en" sz="2900">
                <a:solidFill>
                  <a:srgbClr val="AC422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活动 3：阅读理解 (3)</a:t>
            </a:r>
            <a:endParaRPr sz="2900">
              <a:solidFill>
                <a:srgbClr val="AC422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" name="Google Shape;179;p8"/>
          <p:cNvSpPr txBox="1"/>
          <p:nvPr>
            <p:ph idx="1" type="body"/>
          </p:nvPr>
        </p:nvSpPr>
        <p:spPr>
          <a:xfrm>
            <a:off x="215450" y="727850"/>
            <a:ext cx="8790900" cy="44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500">
                <a:latin typeface="SimSun"/>
                <a:ea typeface="SimSun"/>
                <a:cs typeface="SimSun"/>
                <a:sym typeface="SimSun"/>
              </a:rPr>
              <a:t>近日，香港大学副校长何立仁（Ian Holliday）于2月17日向全校师生写信，要求校内</a:t>
            </a:r>
            <a:r>
              <a:rPr lang="en" sz="1500">
                <a:solidFill>
                  <a:srgbClr val="FF0000"/>
                </a:solidFill>
                <a:latin typeface="SimSun"/>
                <a:ea typeface="SimSun"/>
                <a:cs typeface="SimSun"/>
                <a:sym typeface="SimSun"/>
              </a:rPr>
              <a:t>禁止</a:t>
            </a:r>
            <a:r>
              <a:rPr lang="en" sz="1500">
                <a:latin typeface="SimSun"/>
                <a:ea typeface="SimSun"/>
                <a:cs typeface="SimSun"/>
                <a:sym typeface="SimSun"/>
              </a:rPr>
              <a:t>使用ChatGPT或其他AI工具上课、做作业或考试。如果必须使用，事先需获得相关课程导师</a:t>
            </a:r>
            <a:r>
              <a:rPr lang="en" sz="1500">
                <a:solidFill>
                  <a:srgbClr val="FF0000"/>
                </a:solidFill>
                <a:latin typeface="SimSun"/>
                <a:ea typeface="SimSun"/>
                <a:cs typeface="SimSun"/>
                <a:sym typeface="SimSun"/>
              </a:rPr>
              <a:t>书面许可</a:t>
            </a:r>
            <a:r>
              <a:rPr lang="en" sz="1500">
                <a:latin typeface="SimSun"/>
                <a:ea typeface="SimSun"/>
                <a:cs typeface="SimSun"/>
                <a:sym typeface="SimSun"/>
              </a:rPr>
              <a:t>，如果违反上述临时措施的行为，那么将</a:t>
            </a:r>
            <a:r>
              <a:rPr lang="en" sz="1500">
                <a:solidFill>
                  <a:srgbClr val="FF0000"/>
                </a:solidFill>
                <a:latin typeface="SimSun"/>
                <a:ea typeface="SimSun"/>
                <a:cs typeface="SimSun"/>
                <a:sym typeface="SimSun"/>
              </a:rPr>
              <a:t>被视为</a:t>
            </a:r>
            <a:r>
              <a:rPr lang="en" sz="1500">
                <a:latin typeface="SimSun"/>
                <a:ea typeface="SimSun"/>
                <a:cs typeface="SimSun"/>
                <a:sym typeface="SimSun"/>
              </a:rPr>
              <a:t>「</a:t>
            </a:r>
            <a:r>
              <a:rPr lang="en" sz="1500">
                <a:solidFill>
                  <a:srgbClr val="FF0000"/>
                </a:solidFill>
                <a:latin typeface="SimSun"/>
                <a:ea typeface="SimSun"/>
                <a:cs typeface="SimSun"/>
                <a:sym typeface="SimSun"/>
              </a:rPr>
              <a:t>潜在抄袭</a:t>
            </a:r>
            <a:r>
              <a:rPr lang="en" sz="1500">
                <a:latin typeface="SimSun"/>
                <a:ea typeface="SimSun"/>
                <a:cs typeface="SimSun"/>
                <a:sym typeface="SimSun"/>
              </a:rPr>
              <a:t>」行为；如果教师怀疑学生使用了ChatGPT来代写</a:t>
            </a:r>
            <a:r>
              <a:rPr lang="en" sz="1500">
                <a:latin typeface="SimSun"/>
                <a:ea typeface="SimSun"/>
                <a:cs typeface="SimSun"/>
                <a:sym typeface="SimSun"/>
              </a:rPr>
              <a:t>文章</a:t>
            </a:r>
            <a:r>
              <a:rPr lang="en" sz="1500">
                <a:latin typeface="SimSun"/>
                <a:ea typeface="SimSun"/>
                <a:cs typeface="SimSun"/>
                <a:sym typeface="SimSun"/>
              </a:rPr>
              <a:t>，</a:t>
            </a:r>
            <a:r>
              <a:rPr lang="en" sz="1500">
                <a:latin typeface="SimSun"/>
                <a:ea typeface="SimSun"/>
                <a:cs typeface="SimSun"/>
                <a:sym typeface="SimSun"/>
              </a:rPr>
              <a:t>那么教师</a:t>
            </a:r>
            <a:r>
              <a:rPr lang="en" sz="1500">
                <a:latin typeface="SimSun"/>
                <a:ea typeface="SimSun"/>
                <a:cs typeface="SimSun"/>
                <a:sym typeface="SimSun"/>
              </a:rPr>
              <a:t>可</a:t>
            </a:r>
            <a:r>
              <a:rPr lang="en" sz="1500">
                <a:solidFill>
                  <a:srgbClr val="FF0000"/>
                </a:solidFill>
                <a:latin typeface="SimSun"/>
                <a:ea typeface="SimSun"/>
                <a:cs typeface="SimSun"/>
                <a:sym typeface="SimSun"/>
              </a:rPr>
              <a:t>要求</a:t>
            </a:r>
            <a:r>
              <a:rPr lang="en" sz="1500">
                <a:latin typeface="SimSun"/>
                <a:ea typeface="SimSun"/>
                <a:cs typeface="SimSun"/>
                <a:sym typeface="SimSun"/>
              </a:rPr>
              <a:t>学生讨论有关论文或作品，另外</a:t>
            </a:r>
            <a:r>
              <a:rPr lang="en" sz="1500">
                <a:solidFill>
                  <a:srgbClr val="FF0000"/>
                </a:solidFill>
                <a:latin typeface="SimSun"/>
                <a:ea typeface="SimSun"/>
                <a:cs typeface="SimSun"/>
                <a:sym typeface="SimSun"/>
              </a:rPr>
              <a:t>增加</a:t>
            </a:r>
            <a:r>
              <a:rPr lang="en" sz="1500">
                <a:latin typeface="SimSun"/>
                <a:ea typeface="SimSun"/>
                <a:cs typeface="SimSun"/>
                <a:sym typeface="SimSun"/>
              </a:rPr>
              <a:t>补充口试、</a:t>
            </a:r>
            <a:r>
              <a:rPr lang="en" sz="1500">
                <a:solidFill>
                  <a:srgbClr val="FF0000"/>
                </a:solidFill>
                <a:latin typeface="SimSun"/>
                <a:ea typeface="SimSun"/>
                <a:cs typeface="SimSun"/>
                <a:sym typeface="SimSun"/>
              </a:rPr>
              <a:t>新增</a:t>
            </a:r>
            <a:r>
              <a:rPr lang="en" sz="1500">
                <a:latin typeface="SimSun"/>
                <a:ea typeface="SimSun"/>
                <a:cs typeface="SimSun"/>
                <a:sym typeface="SimSun"/>
              </a:rPr>
              <a:t>课堂考试等。  Nature 1月24日的一项民意调查发现，教师们正在重新考虑作业形式，以解决论文作弊现象激增的问题。</a:t>
            </a:r>
            <a:endParaRPr b="1" sz="2600">
              <a:latin typeface="SimSun"/>
              <a:ea typeface="SimSun"/>
              <a:cs typeface="SimSun"/>
              <a:sym typeface="SimSu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" sz="1800">
                <a:latin typeface="SimSun"/>
                <a:ea typeface="SimSun"/>
                <a:cs typeface="SimSun"/>
                <a:sym typeface="SimSun"/>
              </a:rPr>
              <a:t>～～～～～</a:t>
            </a:r>
            <a:endParaRPr b="1" sz="1800">
              <a:latin typeface="SimSun"/>
              <a:ea typeface="SimSun"/>
              <a:cs typeface="SimSun"/>
              <a:sym typeface="SimSun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AutoNum type="arabicPeriod"/>
            </a:pPr>
            <a:r>
              <a:rPr b="1" lang="en" sz="1500">
                <a:latin typeface="Times New Roman"/>
                <a:ea typeface="Times New Roman"/>
                <a:cs typeface="Times New Roman"/>
                <a:sym typeface="Times New Roman"/>
              </a:rPr>
              <a:t>香港大学对于ChatGPT在学生中的使用</a:t>
            </a:r>
            <a:r>
              <a:rPr b="1" lang="en" sz="1500">
                <a:highlight>
                  <a:schemeClr val="accent6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持什么样的态度？</a:t>
            </a:r>
            <a:r>
              <a:rPr b="1" lang="en" sz="1500">
                <a:latin typeface="Times New Roman"/>
                <a:ea typeface="Times New Roman"/>
                <a:cs typeface="Times New Roman"/>
                <a:sym typeface="Times New Roman"/>
              </a:rPr>
              <a:t>我们从文章中的哪些句子看到学校的态度？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(Hint:  禁止；如果违反临时措施；潜在抄袭)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AutoNum type="arabicPeriod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香港大学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有关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ChatGPT的新政策对学生有什么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影响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？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AutoNum type="arabicPeriod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香港大学的新政策对教师有什么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影响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？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AutoNum type="arabicPeriod"/>
            </a:pPr>
            <a:r>
              <a:rPr b="1" lang="en" sz="1500">
                <a:latin typeface="Times New Roman"/>
                <a:ea typeface="Times New Roman"/>
                <a:cs typeface="Times New Roman"/>
                <a:sym typeface="Times New Roman"/>
              </a:rPr>
              <a:t>这篇</a:t>
            </a:r>
            <a:r>
              <a:rPr b="1" lang="en" sz="1500">
                <a:latin typeface="Times New Roman"/>
                <a:ea typeface="Times New Roman"/>
                <a:cs typeface="Times New Roman"/>
                <a:sym typeface="Times New Roman"/>
              </a:rPr>
              <a:t>新闻</a:t>
            </a:r>
            <a:r>
              <a:rPr b="1" lang="en" sz="1500">
                <a:latin typeface="Times New Roman"/>
                <a:ea typeface="Times New Roman"/>
                <a:cs typeface="Times New Roman"/>
                <a:sym typeface="Times New Roman"/>
              </a:rPr>
              <a:t>从哪些方面谈到了ChatGPT的出现对教育界的</a:t>
            </a:r>
            <a:r>
              <a:rPr b="1" lang="en" sz="1500">
                <a:latin typeface="Times New Roman"/>
                <a:ea typeface="Times New Roman"/>
                <a:cs typeface="Times New Roman"/>
                <a:sym typeface="Times New Roman"/>
              </a:rPr>
              <a:t>震撼</a:t>
            </a:r>
            <a:r>
              <a:rPr b="1" lang="en" sz="1500">
                <a:latin typeface="Times New Roman"/>
                <a:ea typeface="Times New Roman"/>
                <a:cs typeface="Times New Roman"/>
                <a:sym typeface="Times New Roman"/>
              </a:rPr>
              <a:t>？主要是站在谁的立场来讨论这些</a:t>
            </a:r>
            <a:r>
              <a:rPr b="1" lang="en" sz="1500">
                <a:latin typeface="Times New Roman"/>
                <a:ea typeface="Times New Roman"/>
                <a:cs typeface="Times New Roman"/>
                <a:sym typeface="Times New Roman"/>
              </a:rPr>
              <a:t>问题</a:t>
            </a:r>
            <a:r>
              <a:rPr b="1" lang="en" sz="1500">
                <a:latin typeface="Times New Roman"/>
                <a:ea typeface="Times New Roman"/>
                <a:cs typeface="Times New Roman"/>
                <a:sym typeface="Times New Roman"/>
              </a:rPr>
              <a:t>？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（Hint：教师分不出学生文章的真假；工作压力增加；教师得增加考试的形式；教师得改变作业的形式）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500">
              <a:latin typeface="SimSun"/>
              <a:ea typeface="SimSun"/>
              <a:cs typeface="SimSun"/>
              <a:sym typeface="SimSu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solidFill>
          <a:schemeClr val="accent6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"/>
          <p:cNvSpPr txBox="1"/>
          <p:nvPr>
            <p:ph type="title"/>
          </p:nvPr>
        </p:nvSpPr>
        <p:spPr>
          <a:xfrm>
            <a:off x="311700" y="-5"/>
            <a:ext cx="8520600" cy="8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1800"/>
              </a:spcAft>
              <a:buSzPts val="3500"/>
              <a:buNone/>
            </a:pPr>
            <a:r>
              <a:rPr lang="en" sz="2900">
                <a:solidFill>
                  <a:srgbClr val="AC422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活动 3：阅读理解 (2)</a:t>
            </a:r>
            <a:endParaRPr sz="2900">
              <a:solidFill>
                <a:srgbClr val="AC422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5" name="Google Shape;185;p7"/>
          <p:cNvSpPr txBox="1"/>
          <p:nvPr>
            <p:ph idx="1" type="body"/>
          </p:nvPr>
        </p:nvSpPr>
        <p:spPr>
          <a:xfrm>
            <a:off x="215450" y="727850"/>
            <a:ext cx="9041100" cy="4045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700">
                <a:latin typeface="SimSun"/>
                <a:ea typeface="SimSun"/>
                <a:cs typeface="SimSun"/>
                <a:sym typeface="SimSun"/>
              </a:rPr>
              <a:t>1 由于ChatGPT</a:t>
            </a:r>
            <a:r>
              <a:rPr lang="en" sz="1700">
                <a:latin typeface="SimSun"/>
                <a:ea typeface="SimSun"/>
                <a:cs typeface="SimSun"/>
                <a:sym typeface="SimSun"/>
              </a:rPr>
              <a:t>能在很短的时间里生成文本， </a:t>
            </a:r>
            <a:r>
              <a:rPr lang="en" sz="1700">
                <a:highlight>
                  <a:schemeClr val="accent6"/>
                </a:highlight>
                <a:latin typeface="SimSun"/>
                <a:ea typeface="SimSun"/>
                <a:cs typeface="SimSun"/>
                <a:sym typeface="SimSun"/>
              </a:rPr>
              <a:t>其写作技巧与人类的写作非常相似，而最可怕的2 地方在于，</a:t>
            </a:r>
            <a:r>
              <a:rPr lang="en" sz="1700">
                <a:highlight>
                  <a:schemeClr val="accent6"/>
                </a:highlight>
                <a:latin typeface="SimSun"/>
                <a:ea typeface="SimSun"/>
                <a:cs typeface="SimSun"/>
                <a:sym typeface="SimSun"/>
              </a:rPr>
              <a:t>生成的文本几乎分不出真假</a:t>
            </a:r>
            <a:r>
              <a:rPr lang="en" sz="1700">
                <a:highlight>
                  <a:schemeClr val="accent6"/>
                </a:highlight>
                <a:latin typeface="SimSun"/>
                <a:ea typeface="SimSun"/>
                <a:cs typeface="SimSun"/>
                <a:sym typeface="SimSun"/>
              </a:rPr>
              <a:t>，</a:t>
            </a:r>
            <a:r>
              <a:rPr lang="en" sz="1700">
                <a:highlight>
                  <a:schemeClr val="accent6"/>
                </a:highlight>
                <a:latin typeface="SimSun"/>
                <a:ea typeface="SimSun"/>
                <a:cs typeface="SimSun"/>
                <a:sym typeface="SimSun"/>
              </a:rPr>
              <a:t>因此不少学生乐于使用代写作文，而</a:t>
            </a:r>
            <a:r>
              <a:rPr lang="en" sz="1700">
                <a:highlight>
                  <a:schemeClr val="accent6"/>
                </a:highlight>
                <a:latin typeface="SimSun"/>
                <a:ea typeface="SimSun"/>
                <a:cs typeface="SimSun"/>
                <a:sym typeface="SimSun"/>
              </a:rPr>
              <a:t>高中和大学</a:t>
            </a:r>
            <a:r>
              <a:rPr lang="en" sz="1700">
                <a:highlight>
                  <a:schemeClr val="accent6"/>
                </a:highlight>
                <a:latin typeface="SimSun"/>
                <a:ea typeface="SimSun"/>
                <a:cs typeface="SimSun"/>
                <a:sym typeface="SimSun"/>
              </a:rPr>
              <a:t>教3 师</a:t>
            </a:r>
            <a:r>
              <a:rPr lang="en" sz="1700">
                <a:highlight>
                  <a:schemeClr val="accent6"/>
                </a:highlight>
                <a:latin typeface="SimSun"/>
                <a:ea typeface="SimSun"/>
                <a:cs typeface="SimSun"/>
                <a:sym typeface="SimSun"/>
              </a:rPr>
              <a:t>们的工作</a:t>
            </a:r>
            <a:r>
              <a:rPr lang="en" sz="1700">
                <a:highlight>
                  <a:schemeClr val="accent6"/>
                </a:highlight>
                <a:latin typeface="SimSun"/>
                <a:ea typeface="SimSun"/>
                <a:cs typeface="SimSun"/>
                <a:sym typeface="SimSun"/>
              </a:rPr>
              <a:t>压力反而大大增加</a:t>
            </a:r>
            <a:r>
              <a:rPr lang="en" sz="1700">
                <a:highlight>
                  <a:schemeClr val="accent6"/>
                </a:highlight>
                <a:latin typeface="SimSun"/>
                <a:ea typeface="SimSun"/>
                <a:cs typeface="SimSun"/>
                <a:sym typeface="SimSun"/>
              </a:rPr>
              <a:t>。</a:t>
            </a:r>
            <a:endParaRPr b="1" sz="2300">
              <a:highlight>
                <a:schemeClr val="accent6"/>
              </a:highlight>
              <a:latin typeface="SimSun"/>
              <a:ea typeface="SimSun"/>
              <a:cs typeface="SimSun"/>
              <a:sym typeface="SimSu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" sz="1800">
                <a:latin typeface="SimSun"/>
                <a:ea typeface="SimSun"/>
                <a:cs typeface="SimSun"/>
                <a:sym typeface="SimSun"/>
              </a:rPr>
              <a:t>～～～～～</a:t>
            </a:r>
            <a:endParaRPr b="1" sz="1800">
              <a:latin typeface="SimSun"/>
              <a:ea typeface="SimSun"/>
              <a:cs typeface="SimSun"/>
              <a:sym typeface="SimSu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在第一个句子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，“</a:t>
            </a:r>
            <a:r>
              <a:rPr lang="en" sz="1400">
                <a:latin typeface="SimSun"/>
                <a:ea typeface="SimSun"/>
                <a:cs typeface="SimSun"/>
                <a:sym typeface="SimSun"/>
              </a:rPr>
              <a:t>世界各行各业都</a:t>
            </a:r>
            <a:r>
              <a:rPr lang="en" sz="1400">
                <a:latin typeface="SimSun"/>
                <a:ea typeface="SimSun"/>
                <a:cs typeface="SimSun"/>
                <a:sym typeface="SimSun"/>
              </a:rPr>
              <a:t>引起了</a:t>
            </a:r>
            <a:r>
              <a:rPr lang="en" sz="1400">
                <a:latin typeface="SimSun"/>
                <a:ea typeface="SimSun"/>
                <a:cs typeface="SimSun"/>
                <a:sym typeface="SimSun"/>
              </a:rPr>
              <a:t>震撼”， 在这里，我们看到的是对哪一个行业里的</a:t>
            </a:r>
            <a:r>
              <a:rPr lang="en" sz="1400">
                <a:latin typeface="SimSun"/>
                <a:ea typeface="SimSun"/>
                <a:cs typeface="SimSun"/>
                <a:sym typeface="SimSun"/>
              </a:rPr>
              <a:t>震撼</a:t>
            </a:r>
            <a:r>
              <a:rPr lang="en" sz="1400">
                <a:latin typeface="SimSun"/>
                <a:ea typeface="SimSun"/>
                <a:cs typeface="SimSun"/>
                <a:sym typeface="SimSun"/>
              </a:rPr>
              <a:t>？</a:t>
            </a:r>
            <a:endParaRPr sz="1400">
              <a:latin typeface="SimSun"/>
              <a:ea typeface="SimSun"/>
              <a:cs typeface="SimSun"/>
              <a:sym typeface="SimSu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SimSun"/>
              <a:buAutoNum type="arabicPeriod"/>
            </a:pPr>
            <a:r>
              <a:rPr lang="en" sz="1400">
                <a:latin typeface="SimSun"/>
                <a:ea typeface="SimSun"/>
                <a:cs typeface="SimSun"/>
                <a:sym typeface="SimSun"/>
              </a:rPr>
              <a:t>第一行里的“其” 指的是...？</a:t>
            </a:r>
            <a:endParaRPr sz="1400">
              <a:latin typeface="SimSun"/>
              <a:ea typeface="SimSun"/>
              <a:cs typeface="SimSun"/>
              <a:sym typeface="SimS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 3.     第二行的“乐于使用” 说明了学生对ChatGPT是什么态度？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 4.     第一行的“最可怕的地方” 是</a:t>
            </a:r>
            <a:r>
              <a:rPr b="1" lang="en" sz="1400">
                <a:latin typeface="Times New Roman"/>
                <a:ea typeface="Times New Roman"/>
                <a:cs typeface="Times New Roman"/>
                <a:sym typeface="Times New Roman"/>
              </a:rPr>
              <a:t>谁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对ChatGPT的看法？ 是学生的看法吗？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 5.   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第二行</a:t>
            </a:r>
            <a:r>
              <a:rPr lang="en" sz="1400">
                <a:latin typeface="SimSun"/>
                <a:ea typeface="SimSun"/>
                <a:cs typeface="SimSun"/>
                <a:sym typeface="SimSun"/>
              </a:rPr>
              <a:t>“</a:t>
            </a:r>
            <a:r>
              <a:rPr lang="en" sz="1400">
                <a:highlight>
                  <a:schemeClr val="accent4"/>
                </a:highlight>
                <a:latin typeface="SimSun"/>
                <a:ea typeface="SimSun"/>
                <a:cs typeface="SimSun"/>
                <a:sym typeface="SimSun"/>
              </a:rPr>
              <a:t>几乎分不出真假</a:t>
            </a:r>
            <a:r>
              <a:rPr lang="en" sz="1400">
                <a:latin typeface="SimSun"/>
                <a:ea typeface="SimSun"/>
                <a:cs typeface="SimSun"/>
                <a:sym typeface="SimSun"/>
              </a:rPr>
              <a:t>” 指的是</a:t>
            </a:r>
            <a:r>
              <a:rPr b="1" lang="en" sz="1400">
                <a:latin typeface="SimSun"/>
                <a:ea typeface="SimSun"/>
                <a:cs typeface="SimSun"/>
                <a:sym typeface="SimSun"/>
              </a:rPr>
              <a:t>谁</a:t>
            </a:r>
            <a:r>
              <a:rPr lang="en" sz="1400">
                <a:latin typeface="SimSun"/>
                <a:ea typeface="SimSun"/>
                <a:cs typeface="SimSun"/>
                <a:sym typeface="SimSun"/>
              </a:rPr>
              <a:t>分不出来真假？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400">
                <a:latin typeface="SimSun"/>
                <a:ea typeface="SimSun"/>
                <a:cs typeface="SimSun"/>
                <a:sym typeface="SimSun"/>
              </a:rPr>
              <a:t>  6.  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 第三行</a:t>
            </a:r>
            <a:r>
              <a:rPr lang="en" sz="1400">
                <a:latin typeface="SimSun"/>
                <a:ea typeface="SimSun"/>
                <a:cs typeface="SimSun"/>
                <a:sym typeface="SimSun"/>
              </a:rPr>
              <a:t> 高中和大学老师们为什么工作量大大增加？</a:t>
            </a:r>
            <a:endParaRPr sz="1400">
              <a:latin typeface="SimSun"/>
              <a:ea typeface="SimSun"/>
              <a:cs typeface="SimSun"/>
              <a:sym typeface="SimS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400">
                <a:latin typeface="SimSun"/>
                <a:ea typeface="SimSun"/>
                <a:cs typeface="SimSun"/>
                <a:sym typeface="SimSun"/>
              </a:rPr>
              <a:t>  7.   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你认为作者对ChatGPT持什么样的态度，你怎么知道？</a:t>
            </a:r>
            <a:r>
              <a:rPr lang="en" sz="1400">
                <a:latin typeface="SimSun"/>
                <a:ea typeface="SimSun"/>
                <a:cs typeface="SimSun"/>
                <a:sym typeface="SimSun"/>
              </a:rPr>
              <a:t>(Hint: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负面、不积极；“最可怕的地方”， “</a:t>
            </a:r>
            <a:r>
              <a:rPr lang="en" sz="1400">
                <a:highlight>
                  <a:schemeClr val="accent4"/>
                </a:highlight>
                <a:latin typeface="SimSun"/>
                <a:ea typeface="SimSun"/>
                <a:cs typeface="SimSun"/>
                <a:sym typeface="SimSun"/>
              </a:rPr>
              <a:t>工作压力增加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”表示对老师的同情）</a:t>
            </a:r>
            <a:endParaRPr sz="1400">
              <a:latin typeface="SimSun"/>
              <a:ea typeface="SimSun"/>
              <a:cs typeface="SimSun"/>
              <a:sym typeface="SimSun"/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>
              <a:latin typeface="SimSun"/>
              <a:ea typeface="SimSun"/>
              <a:cs typeface="SimSun"/>
              <a:sym typeface="SimSu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600"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solidFill>
          <a:schemeClr val="accent6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9"/>
          <p:cNvSpPr txBox="1"/>
          <p:nvPr>
            <p:ph type="title"/>
          </p:nvPr>
        </p:nvSpPr>
        <p:spPr>
          <a:xfrm>
            <a:off x="311700" y="274648"/>
            <a:ext cx="8520600" cy="7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>
                <a:latin typeface="Times New Roman"/>
                <a:ea typeface="Times New Roman"/>
                <a:cs typeface="Times New Roman"/>
                <a:sym typeface="Times New Roman"/>
              </a:rPr>
              <a:t>活动 4：</a:t>
            </a:r>
            <a:r>
              <a:rPr lang="en" sz="3100">
                <a:latin typeface="Times New Roman"/>
                <a:ea typeface="Times New Roman"/>
                <a:cs typeface="Times New Roman"/>
                <a:sym typeface="Times New Roman"/>
              </a:rPr>
              <a:t>使用</a:t>
            </a:r>
            <a:r>
              <a:rPr lang="en" sz="3100">
                <a:latin typeface="Times New Roman"/>
                <a:ea typeface="Times New Roman"/>
                <a:cs typeface="Times New Roman"/>
                <a:sym typeface="Times New Roman"/>
              </a:rPr>
              <a:t>导图叙述内容</a:t>
            </a:r>
            <a:r>
              <a:rPr lang="en" sz="3100">
                <a:latin typeface="Times New Roman"/>
                <a:ea typeface="Times New Roman"/>
                <a:cs typeface="Times New Roman"/>
                <a:sym typeface="Times New Roman"/>
              </a:rPr>
              <a:t>大意</a:t>
            </a:r>
            <a:endParaRPr sz="3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1" name="Google Shape;191;p9"/>
          <p:cNvSpPr txBox="1"/>
          <p:nvPr>
            <p:ph idx="1" type="body"/>
          </p:nvPr>
        </p:nvSpPr>
        <p:spPr>
          <a:xfrm>
            <a:off x="200725" y="10934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2743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100">
                <a:latin typeface="SimSun"/>
                <a:ea typeface="SimSun"/>
                <a:cs typeface="SimSun"/>
                <a:sym typeface="SimSun"/>
              </a:rPr>
              <a:t>			</a:t>
            </a:r>
            <a:endParaRPr sz="2100">
              <a:latin typeface="SimSun"/>
              <a:ea typeface="SimSun"/>
              <a:cs typeface="SimSun"/>
              <a:sym typeface="SimSu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</a:pPr>
            <a:r>
              <a:rPr lang="en" sz="1400">
                <a:latin typeface="SimSun"/>
                <a:ea typeface="SimSun"/>
                <a:cs typeface="SimSun"/>
                <a:sym typeface="SimSun"/>
              </a:rPr>
              <a:t>科技		</a:t>
            </a:r>
            <a:endParaRPr sz="1400">
              <a:latin typeface="SimSun"/>
              <a:ea typeface="SimSun"/>
              <a:cs typeface="SimSun"/>
              <a:sym typeface="SimSu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SzPts val="1400"/>
              <a:buNone/>
            </a:pPr>
            <a:r>
              <a:rPr lang="en" sz="1400">
                <a:latin typeface="SimSun"/>
                <a:ea typeface="SimSun"/>
                <a:cs typeface="SimSun"/>
                <a:sym typeface="SimSun"/>
              </a:rPr>
              <a:t>各           		</a:t>
            </a:r>
            <a:endParaRPr sz="1500">
              <a:latin typeface="SimSun"/>
              <a:ea typeface="SimSun"/>
              <a:cs typeface="SimSun"/>
              <a:sym typeface="SimSun"/>
            </a:endParaRPr>
          </a:p>
        </p:txBody>
      </p:sp>
      <p:sp>
        <p:nvSpPr>
          <p:cNvPr id="192" name="Google Shape;192;p9"/>
          <p:cNvSpPr/>
          <p:nvPr/>
        </p:nvSpPr>
        <p:spPr>
          <a:xfrm>
            <a:off x="311700" y="2095350"/>
            <a:ext cx="1167300" cy="96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科技</a:t>
            </a:r>
            <a:endParaRPr b="0" i="0" sz="15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突飞猛进，GPT问世</a:t>
            </a:r>
            <a:endParaRPr b="0" i="0" sz="15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9"/>
          <p:cNvSpPr/>
          <p:nvPr/>
        </p:nvSpPr>
        <p:spPr>
          <a:xfrm>
            <a:off x="1753775" y="2226150"/>
            <a:ext cx="971100" cy="837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GPT</a:t>
            </a:r>
            <a:endParaRPr b="0" i="0" sz="15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各行各业</a:t>
            </a:r>
            <a:endParaRPr b="0" i="0" sz="15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震撼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" name="Google Shape;194;p9"/>
          <p:cNvSpPr/>
          <p:nvPr/>
        </p:nvSpPr>
        <p:spPr>
          <a:xfrm>
            <a:off x="3232675" y="1584925"/>
            <a:ext cx="1138800" cy="37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XX业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5" name="Google Shape;195;p9"/>
          <p:cNvSpPr/>
          <p:nvPr/>
        </p:nvSpPr>
        <p:spPr>
          <a:xfrm>
            <a:off x="3232725" y="2330925"/>
            <a:ext cx="1138800" cy="3795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教育行业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9"/>
          <p:cNvSpPr/>
          <p:nvPr/>
        </p:nvSpPr>
        <p:spPr>
          <a:xfrm>
            <a:off x="3232675" y="2993750"/>
            <a:ext cx="1138800" cy="37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YY业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" name="Google Shape;197;p9"/>
          <p:cNvSpPr/>
          <p:nvPr/>
        </p:nvSpPr>
        <p:spPr>
          <a:xfrm>
            <a:off x="3232725" y="3735100"/>
            <a:ext cx="1138800" cy="37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ZZ 业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8" name="Google Shape;198;p9"/>
          <p:cNvSpPr/>
          <p:nvPr/>
        </p:nvSpPr>
        <p:spPr>
          <a:xfrm>
            <a:off x="4698500" y="1846650"/>
            <a:ext cx="1138800" cy="37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学生</a:t>
            </a:r>
            <a:endParaRPr b="0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9" name="Google Shape;199;p9"/>
          <p:cNvSpPr/>
          <p:nvPr/>
        </p:nvSpPr>
        <p:spPr>
          <a:xfrm>
            <a:off x="4698500" y="2455200"/>
            <a:ext cx="1138800" cy="37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教师</a:t>
            </a:r>
            <a:endParaRPr b="0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Google Shape;200;p9"/>
          <p:cNvSpPr/>
          <p:nvPr/>
        </p:nvSpPr>
        <p:spPr>
          <a:xfrm>
            <a:off x="4698500" y="3161950"/>
            <a:ext cx="1138800" cy="37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校长</a:t>
            </a:r>
            <a:endParaRPr b="0" i="0" sz="1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" name="Google Shape;201;p9"/>
          <p:cNvSpPr/>
          <p:nvPr/>
        </p:nvSpPr>
        <p:spPr>
          <a:xfrm>
            <a:off x="6578600" y="1245600"/>
            <a:ext cx="2029200" cy="10266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乐</a:t>
            </a:r>
            <a:r>
              <a:rPr b="0" i="0" lang="en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于使用，但新规定后难以再使用了</a:t>
            </a:r>
            <a:endParaRPr b="0" i="0" sz="15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" name="Google Shape;202;p9"/>
          <p:cNvSpPr/>
          <p:nvPr/>
        </p:nvSpPr>
        <p:spPr>
          <a:xfrm>
            <a:off x="6578675" y="2422625"/>
            <a:ext cx="1986900" cy="968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改变作业、考试形式，压力增加</a:t>
            </a:r>
            <a:endParaRPr b="0" i="0" sz="15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9"/>
          <p:cNvSpPr/>
          <p:nvPr/>
        </p:nvSpPr>
        <p:spPr>
          <a:xfrm>
            <a:off x="6578675" y="3541450"/>
            <a:ext cx="2081700" cy="968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规定禁止师生使用</a:t>
            </a:r>
            <a:endParaRPr b="0" i="0" sz="15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04" name="Google Shape;204;p9"/>
          <p:cNvCxnSpPr>
            <a:endCxn id="193" idx="1"/>
          </p:cNvCxnSpPr>
          <p:nvPr/>
        </p:nvCxnSpPr>
        <p:spPr>
          <a:xfrm flipH="1" rot="10800000">
            <a:off x="1295675" y="2644950"/>
            <a:ext cx="458100" cy="65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05" name="Google Shape;205;p9"/>
          <p:cNvCxnSpPr>
            <a:endCxn id="194" idx="1"/>
          </p:cNvCxnSpPr>
          <p:nvPr/>
        </p:nvCxnSpPr>
        <p:spPr>
          <a:xfrm flipH="1" rot="10800000">
            <a:off x="2787775" y="1774675"/>
            <a:ext cx="444900" cy="464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06" name="Google Shape;206;p9"/>
          <p:cNvCxnSpPr>
            <a:endCxn id="195" idx="1"/>
          </p:cNvCxnSpPr>
          <p:nvPr/>
        </p:nvCxnSpPr>
        <p:spPr>
          <a:xfrm flipH="1" rot="10800000">
            <a:off x="2800725" y="2520675"/>
            <a:ext cx="432000" cy="7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07" name="Google Shape;207;p9"/>
          <p:cNvCxnSpPr>
            <a:endCxn id="196" idx="1"/>
          </p:cNvCxnSpPr>
          <p:nvPr/>
        </p:nvCxnSpPr>
        <p:spPr>
          <a:xfrm>
            <a:off x="2774575" y="3077000"/>
            <a:ext cx="458100" cy="106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08" name="Google Shape;208;p9"/>
          <p:cNvCxnSpPr>
            <a:endCxn id="197" idx="1"/>
          </p:cNvCxnSpPr>
          <p:nvPr/>
        </p:nvCxnSpPr>
        <p:spPr>
          <a:xfrm>
            <a:off x="2617425" y="3325450"/>
            <a:ext cx="615300" cy="59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09" name="Google Shape;209;p9"/>
          <p:cNvCxnSpPr>
            <a:endCxn id="198" idx="1"/>
          </p:cNvCxnSpPr>
          <p:nvPr/>
        </p:nvCxnSpPr>
        <p:spPr>
          <a:xfrm flipH="1" rot="10800000">
            <a:off x="4502300" y="2036400"/>
            <a:ext cx="196200" cy="255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0" name="Google Shape;210;p9"/>
          <p:cNvCxnSpPr>
            <a:stCxn id="195" idx="3"/>
            <a:endCxn id="199" idx="1"/>
          </p:cNvCxnSpPr>
          <p:nvPr/>
        </p:nvCxnSpPr>
        <p:spPr>
          <a:xfrm>
            <a:off x="4371525" y="2520675"/>
            <a:ext cx="327000" cy="124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1" name="Google Shape;211;p9"/>
          <p:cNvCxnSpPr>
            <a:endCxn id="200" idx="1"/>
          </p:cNvCxnSpPr>
          <p:nvPr/>
        </p:nvCxnSpPr>
        <p:spPr>
          <a:xfrm>
            <a:off x="4410500" y="2788900"/>
            <a:ext cx="288000" cy="56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2" name="Google Shape;212;p9"/>
          <p:cNvCxnSpPr>
            <a:stCxn id="198" idx="3"/>
            <a:endCxn id="201" idx="2"/>
          </p:cNvCxnSpPr>
          <p:nvPr/>
        </p:nvCxnSpPr>
        <p:spPr>
          <a:xfrm flipH="1" rot="10800000">
            <a:off x="5837300" y="1758900"/>
            <a:ext cx="741300" cy="277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3" name="Google Shape;213;p9"/>
          <p:cNvCxnSpPr>
            <a:stCxn id="199" idx="3"/>
            <a:endCxn id="202" idx="2"/>
          </p:cNvCxnSpPr>
          <p:nvPr/>
        </p:nvCxnSpPr>
        <p:spPr>
          <a:xfrm>
            <a:off x="5837300" y="2644950"/>
            <a:ext cx="741300" cy="261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4" name="Google Shape;214;p9"/>
          <p:cNvCxnSpPr>
            <a:stCxn id="200" idx="3"/>
            <a:endCxn id="203" idx="2"/>
          </p:cNvCxnSpPr>
          <p:nvPr/>
        </p:nvCxnSpPr>
        <p:spPr>
          <a:xfrm>
            <a:off x="5837300" y="3351700"/>
            <a:ext cx="741300" cy="674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oft Colors UI Design for Agencies by Slidesgo">
  <a:themeElements>
    <a:clrScheme name="Simple Light">
      <a:dk1>
        <a:srgbClr val="000000"/>
      </a:dk1>
      <a:lt1>
        <a:srgbClr val="FCF6E8"/>
      </a:lt1>
      <a:dk2>
        <a:srgbClr val="DBCFC3"/>
      </a:dk2>
      <a:lt2>
        <a:srgbClr val="EFC4B9"/>
      </a:lt2>
      <a:accent1>
        <a:srgbClr val="FDBC96"/>
      </a:accent1>
      <a:accent2>
        <a:srgbClr val="DAC2CF"/>
      </a:accent2>
      <a:accent3>
        <a:srgbClr val="D3E3D6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